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4" r:id="rId3"/>
    <p:sldId id="259" r:id="rId4"/>
    <p:sldId id="266" r:id="rId5"/>
    <p:sldId id="271" r:id="rId6"/>
    <p:sldId id="260" r:id="rId7"/>
    <p:sldId id="265" r:id="rId8"/>
    <p:sldId id="268" r:id="rId9"/>
    <p:sldId id="261" r:id="rId10"/>
    <p:sldId id="267" r:id="rId11"/>
    <p:sldId id="262" r:id="rId12"/>
    <p:sldId id="269" r:id="rId13"/>
    <p:sldId id="263" r:id="rId14"/>
    <p:sldId id="270" r:id="rId15"/>
    <p:sldId id="272"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133C7A"/>
    <a:srgbClr val="E0E0E0"/>
    <a:srgbClr val="DBDBDB"/>
    <a:srgbClr val="E1E1E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7F7D1-0B23-447D-A248-C89B80FFEFF7}" v="39" dt="2023-10-29T13:01:40.526"/>
    <p1510:client id="{A93B6C8B-299B-429A-8365-DD7DB69D385D}" v="54" dt="2023-10-29T07:59:57.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85" d="100"/>
          <a:sy n="85" d="100"/>
        </p:scale>
        <p:origin x="518"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304000-D6BD-4C96-954E-71E1ABC0FB50}" type="datetimeFigureOut">
              <a:rPr lang="en-IN" smtClean="0"/>
              <a:t>03-11-2023</a:t>
            </a:fld>
            <a:endParaRPr lang="en-IN"/>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FF034FE-3AB4-4C04-8352-B4CA910F83BA}" type="slidenum">
              <a:rPr lang="en-IN" smtClean="0"/>
              <a:t>‹#›</a:t>
            </a:fld>
            <a:endParaRPr lang="en-IN"/>
          </a:p>
        </p:txBody>
      </p:sp>
    </p:spTree>
    <p:extLst>
      <p:ext uri="{BB962C8B-B14F-4D97-AF65-F5344CB8AC3E}">
        <p14:creationId xmlns:p14="http://schemas.microsoft.com/office/powerpoint/2010/main" val="1423511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FF034FE-3AB4-4C04-8352-B4CA910F83BA}" type="slidenum">
              <a:rPr lang="en-IN" smtClean="0"/>
              <a:t>2</a:t>
            </a:fld>
            <a:endParaRPr lang="en-IN"/>
          </a:p>
        </p:txBody>
      </p:sp>
    </p:spTree>
    <p:extLst>
      <p:ext uri="{BB962C8B-B14F-4D97-AF65-F5344CB8AC3E}">
        <p14:creationId xmlns:p14="http://schemas.microsoft.com/office/powerpoint/2010/main" val="136986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89C7-93E5-A220-5549-13755FDE5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D417BE8-C897-DFCB-330C-C987D3598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A442323-CF66-1DE0-BD78-C2453A88F700}"/>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5" name="Footer Placeholder 4">
            <a:extLst>
              <a:ext uri="{FF2B5EF4-FFF2-40B4-BE49-F238E27FC236}">
                <a16:creationId xmlns:a16="http://schemas.microsoft.com/office/drawing/2014/main" id="{FDCAB80C-7B68-53A9-40C4-BF4ABEF28FD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597AD3E-5F3A-47A4-6411-D7A50BDBB76F}"/>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80495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A35D-C2DD-C554-1BE5-AE4D90343CF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C3E5636-95EF-EBD1-3B71-B0680C9449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A1AC665-D5D9-0ADC-FAB0-119D075354B6}"/>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5" name="Footer Placeholder 4">
            <a:extLst>
              <a:ext uri="{FF2B5EF4-FFF2-40B4-BE49-F238E27FC236}">
                <a16:creationId xmlns:a16="http://schemas.microsoft.com/office/drawing/2014/main" id="{8ACAC5A8-B95B-16CD-B47D-A77ED7689EC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B33611B-1391-B446-B446-E9C94E398297}"/>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9482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694A0-26C1-6528-2878-EDC0C2075D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72F719E-811C-7799-2047-28FC0B0191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DF0CEFC-0FAC-76A1-C80F-21158145236A}"/>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5" name="Footer Placeholder 4">
            <a:extLst>
              <a:ext uri="{FF2B5EF4-FFF2-40B4-BE49-F238E27FC236}">
                <a16:creationId xmlns:a16="http://schemas.microsoft.com/office/drawing/2014/main" id="{0C468DD6-35EF-C14A-F01C-2A71C0DA900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C686959-7341-BDC7-4AA4-44DBDB11070C}"/>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155836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96FE-7B01-D0C5-42F2-D11987A3115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A310EAF-1E86-2F22-BDA8-4B3FEAB6CB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0664A46-A2FD-64E3-224E-D12B052404DC}"/>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5" name="Footer Placeholder 4">
            <a:extLst>
              <a:ext uri="{FF2B5EF4-FFF2-40B4-BE49-F238E27FC236}">
                <a16:creationId xmlns:a16="http://schemas.microsoft.com/office/drawing/2014/main" id="{5276CAE3-8AA9-2AD5-101D-6C7564FE543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23F9E5-F7C9-8F5F-17A6-6F6F1F9FA232}"/>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163826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84F6-8E5A-5B63-8E91-E165880DE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236455E-C6C3-335A-1846-E7903C24F5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2B441-3E4B-127E-0CA4-D2ACCF6C0AD9}"/>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5" name="Footer Placeholder 4">
            <a:extLst>
              <a:ext uri="{FF2B5EF4-FFF2-40B4-BE49-F238E27FC236}">
                <a16:creationId xmlns:a16="http://schemas.microsoft.com/office/drawing/2014/main" id="{86F8CD1F-D774-9ACC-2DB8-C503515E7D5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AD237C9-BD0D-615B-DB65-C0A48B5495F7}"/>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280995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7FE8-85B0-E755-85F7-8A9AB43A5A3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3FA3E0D-5B3B-6386-F8F6-0FE1E26621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B85C6D3-22AA-0B69-B173-3C950DF3E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C90C476-607B-DA4F-594F-DA2F49FBFCB2}"/>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6" name="Footer Placeholder 5">
            <a:extLst>
              <a:ext uri="{FF2B5EF4-FFF2-40B4-BE49-F238E27FC236}">
                <a16:creationId xmlns:a16="http://schemas.microsoft.com/office/drawing/2014/main" id="{AEB3A14E-C93B-0771-5225-F0D517FC189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A4E04D9-F57A-C552-D08A-AEF7D93E2D02}"/>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220425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2D59-E70D-575C-D8C9-495FB8189A5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7A47501-EACE-0F6C-3B09-411ADD16C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0DCC0-78C0-F08A-BF2A-FD50AC8F6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1C741FA-BA1D-CE1A-2338-A3713A5C8C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B4463-3E61-FE33-AF6B-A507F4BAA1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FA8B1DA-C179-AD4C-55A4-665FEFE1D0E4}"/>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8" name="Footer Placeholder 7">
            <a:extLst>
              <a:ext uri="{FF2B5EF4-FFF2-40B4-BE49-F238E27FC236}">
                <a16:creationId xmlns:a16="http://schemas.microsoft.com/office/drawing/2014/main" id="{EB1AA80D-8076-55EB-F61E-E40A637F2BE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0F2C66D-E3B4-BE54-6ABB-C01F484A399A}"/>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2870450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D19-2C2B-6699-E644-2186789C504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D4420BD-8094-81E2-52B9-5A7AF1045091}"/>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4" name="Footer Placeholder 3">
            <a:extLst>
              <a:ext uri="{FF2B5EF4-FFF2-40B4-BE49-F238E27FC236}">
                <a16:creationId xmlns:a16="http://schemas.microsoft.com/office/drawing/2014/main" id="{E379593E-13D1-DAD5-2E8F-059BFDF89D8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3675EE7-0568-34EE-0C42-B18741F902B4}"/>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77132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AC4C4-E333-0635-A1A4-6D3EA43137CD}"/>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3" name="Footer Placeholder 2">
            <a:extLst>
              <a:ext uri="{FF2B5EF4-FFF2-40B4-BE49-F238E27FC236}">
                <a16:creationId xmlns:a16="http://schemas.microsoft.com/office/drawing/2014/main" id="{15C2F739-12BA-B44D-DA3B-33A5FDAC5D3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2F2B851-844D-B83D-0260-D20C75BFF06E}"/>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10012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8228-BD0B-8B95-E197-A0232E9F4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364818D-04CC-3141-B41A-4DBC63181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83A9B8D-08F5-9DCA-E0C8-DED921895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2842-C5DD-84A3-0CE7-901B2968786E}"/>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6" name="Footer Placeholder 5">
            <a:extLst>
              <a:ext uri="{FF2B5EF4-FFF2-40B4-BE49-F238E27FC236}">
                <a16:creationId xmlns:a16="http://schemas.microsoft.com/office/drawing/2014/main" id="{88D455F3-6D70-74C6-3635-BA3B7AA725B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A10299F-4472-9C10-42E0-9C1E9DD7C94E}"/>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1386173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5275-4EA3-6D8F-04B9-1526ECBC8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B2849B2-27CD-4190-E66D-F91D77F618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F21A567-D266-9B81-C236-82C8C738E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F92E8-D6EA-C1DB-C3D3-966C762CFC1C}"/>
              </a:ext>
            </a:extLst>
          </p:cNvPr>
          <p:cNvSpPr>
            <a:spLocks noGrp="1"/>
          </p:cNvSpPr>
          <p:nvPr>
            <p:ph type="dt" sz="half" idx="10"/>
          </p:nvPr>
        </p:nvSpPr>
        <p:spPr/>
        <p:txBody>
          <a:bodyPr/>
          <a:lstStyle/>
          <a:p>
            <a:fld id="{D03A6334-0764-46A9-BAF3-B1F899EE6908}" type="datetimeFigureOut">
              <a:rPr lang="en-IN" smtClean="0"/>
              <a:t>03-11-2023</a:t>
            </a:fld>
            <a:endParaRPr lang="en-IN"/>
          </a:p>
        </p:txBody>
      </p:sp>
      <p:sp>
        <p:nvSpPr>
          <p:cNvPr id="6" name="Footer Placeholder 5">
            <a:extLst>
              <a:ext uri="{FF2B5EF4-FFF2-40B4-BE49-F238E27FC236}">
                <a16:creationId xmlns:a16="http://schemas.microsoft.com/office/drawing/2014/main" id="{9CE99E05-526B-27A3-19B3-3E11BB3C2A9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317E93A-0FF9-C9AB-6A5A-B132051EA19D}"/>
              </a:ext>
            </a:extLst>
          </p:cNvPr>
          <p:cNvSpPr>
            <a:spLocks noGrp="1"/>
          </p:cNvSpPr>
          <p:nvPr>
            <p:ph type="sldNum" sz="quarter" idx="12"/>
          </p:nvPr>
        </p:nvSpPr>
        <p:spPr/>
        <p:txBody>
          <a:bodyPr/>
          <a:lstStyle/>
          <a:p>
            <a:fld id="{0AAE08BF-DCBB-438E-810E-2F007580002A}" type="slidenum">
              <a:rPr lang="en-IN" smtClean="0"/>
              <a:t>‹#›</a:t>
            </a:fld>
            <a:endParaRPr lang="en-IN"/>
          </a:p>
        </p:txBody>
      </p:sp>
    </p:spTree>
    <p:extLst>
      <p:ext uri="{BB962C8B-B14F-4D97-AF65-F5344CB8AC3E}">
        <p14:creationId xmlns:p14="http://schemas.microsoft.com/office/powerpoint/2010/main" val="322071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4519B-9DB9-8817-6DC8-47D3C8145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DE6000-CE5E-5641-E7FA-C43EA9EDC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876A24-128D-63A6-50B8-2B9A7E0EF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A6334-0764-46A9-BAF3-B1F899EE6908}" type="datetimeFigureOut">
              <a:rPr lang="en-IN" smtClean="0"/>
              <a:t>03-11-2023</a:t>
            </a:fld>
            <a:endParaRPr lang="en-IN"/>
          </a:p>
        </p:txBody>
      </p:sp>
      <p:sp>
        <p:nvSpPr>
          <p:cNvPr id="5" name="Footer Placeholder 4">
            <a:extLst>
              <a:ext uri="{FF2B5EF4-FFF2-40B4-BE49-F238E27FC236}">
                <a16:creationId xmlns:a16="http://schemas.microsoft.com/office/drawing/2014/main" id="{DDCE7D58-A684-F885-B8B5-A9CB23358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54CC6B2-0979-4A66-4FDC-873634A57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E08BF-DCBB-438E-810E-2F007580002A}" type="slidenum">
              <a:rPr lang="en-IN" smtClean="0"/>
              <a:t>‹#›</a:t>
            </a:fld>
            <a:endParaRPr lang="en-IN"/>
          </a:p>
        </p:txBody>
      </p:sp>
    </p:spTree>
    <p:extLst>
      <p:ext uri="{BB962C8B-B14F-4D97-AF65-F5344CB8AC3E}">
        <p14:creationId xmlns:p14="http://schemas.microsoft.com/office/powerpoint/2010/main" val="2807042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3C7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CE52DB-0EBE-F7A9-E9A2-EBEED8228A58}"/>
              </a:ext>
            </a:extLst>
          </p:cNvPr>
          <p:cNvSpPr/>
          <p:nvPr/>
        </p:nvSpPr>
        <p:spPr>
          <a:xfrm>
            <a:off x="8459298" y="281771"/>
            <a:ext cx="3732702" cy="6576229"/>
          </a:xfrm>
          <a:prstGeom prst="rect">
            <a:avLst/>
          </a:prstGeom>
          <a:solidFill>
            <a:srgbClr val="133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aseline="-25000" dirty="0"/>
          </a:p>
        </p:txBody>
      </p:sp>
      <p:pic>
        <p:nvPicPr>
          <p:cNvPr id="4" name="Picture 3">
            <a:extLst>
              <a:ext uri="{FF2B5EF4-FFF2-40B4-BE49-F238E27FC236}">
                <a16:creationId xmlns:a16="http://schemas.microsoft.com/office/drawing/2014/main" id="{B5055F4C-6AE1-B6F3-1336-B8FFC2853A51}"/>
              </a:ext>
            </a:extLst>
          </p:cNvPr>
          <p:cNvPicPr>
            <a:picLocks noChangeAspect="1"/>
          </p:cNvPicPr>
          <p:nvPr/>
        </p:nvPicPr>
        <p:blipFill>
          <a:blip r:embed="rId2"/>
          <a:stretch>
            <a:fillRect/>
          </a:stretch>
        </p:blipFill>
        <p:spPr>
          <a:xfrm>
            <a:off x="2196758" y="755087"/>
            <a:ext cx="5805367" cy="4692089"/>
          </a:xfrm>
          <a:prstGeom prst="rect">
            <a:avLst/>
          </a:prstGeom>
        </p:spPr>
      </p:pic>
      <p:pic>
        <p:nvPicPr>
          <p:cNvPr id="1026" name="Picture 2">
            <a:extLst>
              <a:ext uri="{FF2B5EF4-FFF2-40B4-BE49-F238E27FC236}">
                <a16:creationId xmlns:a16="http://schemas.microsoft.com/office/drawing/2014/main" id="{23246742-F0B6-9895-A3C5-1081FA9E1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4" t="22725" r="20836" b="15993"/>
          <a:stretch/>
        </p:blipFill>
        <p:spPr bwMode="auto">
          <a:xfrm>
            <a:off x="8083516" y="1436895"/>
            <a:ext cx="1816622" cy="189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F0BDBE6-DD7E-78BD-0A86-EF80D619FCAF}"/>
              </a:ext>
            </a:extLst>
          </p:cNvPr>
          <p:cNvPicPr>
            <a:picLocks noChangeAspect="1"/>
          </p:cNvPicPr>
          <p:nvPr/>
        </p:nvPicPr>
        <p:blipFill rotWithShape="1">
          <a:blip r:embed="rId4"/>
          <a:srcRect l="2474" t="64890" r="50262" b="2662"/>
          <a:stretch/>
        </p:blipFill>
        <p:spPr>
          <a:xfrm>
            <a:off x="8083516" y="3411623"/>
            <a:ext cx="1816622" cy="1880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0607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4993341" y="0"/>
            <a:ext cx="71986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N" dirty="0"/>
          </a:p>
        </p:txBody>
      </p:sp>
      <p:sp>
        <p:nvSpPr>
          <p:cNvPr id="5" name="TextBox 4">
            <a:extLst>
              <a:ext uri="{FF2B5EF4-FFF2-40B4-BE49-F238E27FC236}">
                <a16:creationId xmlns:a16="http://schemas.microsoft.com/office/drawing/2014/main" id="{014081EF-48BE-5923-E25D-08CC7C2F7A2B}"/>
              </a:ext>
            </a:extLst>
          </p:cNvPr>
          <p:cNvSpPr txBox="1"/>
          <p:nvPr/>
        </p:nvSpPr>
        <p:spPr>
          <a:xfrm>
            <a:off x="676274" y="1159994"/>
            <a:ext cx="3878137" cy="5478423"/>
          </a:xfrm>
          <a:prstGeom prst="rect">
            <a:avLst/>
          </a:prstGeom>
          <a:noFill/>
        </p:spPr>
        <p:txBody>
          <a:bodyPr wrap="square">
            <a:spAutoFit/>
          </a:bodyPr>
          <a:lstStyle/>
          <a:p>
            <a:pPr algn="l"/>
            <a:r>
              <a:rPr lang="en-US" sz="1300" b="1" i="0">
                <a:solidFill>
                  <a:schemeClr val="bg1"/>
                </a:solidFill>
                <a:effectLst/>
                <a:latin typeface="Helvetica" panose="020B0604020202020204" pitchFamily="34" charset="0"/>
              </a:rPr>
              <a:t>Vision:</a:t>
            </a:r>
            <a:endParaRPr lang="en-US" sz="1300" b="1" i="0" dirty="0">
              <a:solidFill>
                <a:schemeClr val="bg1"/>
              </a:solidFill>
              <a:effectLst/>
              <a:latin typeface="Helvetica" panose="020B0604020202020204" pitchFamily="34" charset="0"/>
            </a:endParaRPr>
          </a:p>
          <a:p>
            <a:pPr algn="just"/>
            <a:r>
              <a:rPr lang="en-US" sz="1300" b="0" i="0" dirty="0">
                <a:solidFill>
                  <a:schemeClr val="bg1"/>
                </a:solidFill>
                <a:effectLst/>
                <a:latin typeface="Helvetica" panose="020B0604020202020204" pitchFamily="34" charset="0"/>
              </a:rPr>
              <a:t>Harness, sustain and augment space technology for national development, while pursuing space science research and planetary </a:t>
            </a:r>
            <a:r>
              <a:rPr lang="en-US" sz="1300" b="0" i="0">
                <a:solidFill>
                  <a:schemeClr val="bg1"/>
                </a:solidFill>
                <a:effectLst/>
                <a:latin typeface="Helvetica" panose="020B0604020202020204" pitchFamily="34" charset="0"/>
              </a:rPr>
              <a:t>exploration.</a:t>
            </a:r>
            <a:endParaRPr lang="en-IN" sz="1300" dirty="0">
              <a:solidFill>
                <a:schemeClr val="bg1"/>
              </a:solidFill>
              <a:latin typeface="Arimo"/>
            </a:endParaRPr>
          </a:p>
          <a:p>
            <a:pPr algn="l"/>
            <a:r>
              <a:rPr lang="en-US" sz="1300" b="1" i="0" dirty="0">
                <a:solidFill>
                  <a:schemeClr val="bg1"/>
                </a:solidFill>
                <a:effectLst/>
                <a:latin typeface="Helvetica" panose="020B0604020202020204" pitchFamily="34" charset="0"/>
              </a:rPr>
              <a:t>Mission:</a:t>
            </a:r>
          </a:p>
          <a:p>
            <a:pPr algn="l"/>
            <a:endParaRPr lang="en-US" sz="1300" b="1" i="0" dirty="0">
              <a:solidFill>
                <a:schemeClr val="bg1"/>
              </a:solidFill>
              <a:effectLst/>
              <a:latin typeface="Helvetica" panose="020B0604020202020204" pitchFamily="34" charset="0"/>
            </a:endParaRPr>
          </a:p>
          <a:p>
            <a:pPr marL="285750" indent="-285750" algn="just">
              <a:buFont typeface="Wingdings" panose="05000000000000000000" pitchFamily="2" charset="2"/>
              <a:buChar char="Ø"/>
            </a:pPr>
            <a:r>
              <a:rPr lang="en-US" sz="1300" b="0" i="0" dirty="0">
                <a:solidFill>
                  <a:schemeClr val="bg1"/>
                </a:solidFill>
                <a:effectLst/>
                <a:latin typeface="Helvetica" panose="020B0604020202020204" pitchFamily="34" charset="0"/>
              </a:rPr>
              <a:t>Design and development of launch vehicles and related technologies for providing access to space.</a:t>
            </a:r>
          </a:p>
          <a:p>
            <a:pPr marL="285750" indent="-285750" algn="just">
              <a:buFont typeface="Wingdings" panose="05000000000000000000" pitchFamily="2" charset="2"/>
              <a:buChar char="Ø"/>
            </a:pPr>
            <a:r>
              <a:rPr lang="en-US" sz="1300" b="0" i="0" dirty="0">
                <a:solidFill>
                  <a:schemeClr val="bg1"/>
                </a:solidFill>
                <a:effectLst/>
                <a:latin typeface="Helvetica" panose="020B0604020202020204" pitchFamily="34" charset="0"/>
              </a:rPr>
              <a:t>Design and development of satellites and related technologies for earth observation, communication, navigation, meteorology and space science.</a:t>
            </a:r>
          </a:p>
          <a:p>
            <a:pPr marL="285750" indent="-285750" algn="just">
              <a:buFont typeface="Wingdings" panose="05000000000000000000" pitchFamily="2" charset="2"/>
              <a:buChar char="Ø"/>
            </a:pPr>
            <a:r>
              <a:rPr lang="en-US" sz="1300" b="0" i="0" dirty="0">
                <a:solidFill>
                  <a:schemeClr val="bg1"/>
                </a:solidFill>
                <a:effectLst/>
                <a:latin typeface="Helvetica" panose="020B0604020202020204" pitchFamily="34" charset="0"/>
              </a:rPr>
              <a:t>Communication </a:t>
            </a:r>
            <a:r>
              <a:rPr lang="en-US" sz="1300" b="0" i="0" dirty="0" err="1">
                <a:solidFill>
                  <a:schemeClr val="bg1"/>
                </a:solidFill>
                <a:effectLst/>
                <a:latin typeface="Helvetica" panose="020B0604020202020204" pitchFamily="34" charset="0"/>
              </a:rPr>
              <a:t>programme</a:t>
            </a:r>
            <a:r>
              <a:rPr lang="en-US" sz="1300" b="0" i="0" dirty="0">
                <a:solidFill>
                  <a:schemeClr val="bg1"/>
                </a:solidFill>
                <a:effectLst/>
                <a:latin typeface="Helvetica" panose="020B0604020202020204" pitchFamily="34" charset="0"/>
              </a:rPr>
              <a:t> for meeting telecommunication, television broadcasting and developmental applications.</a:t>
            </a:r>
          </a:p>
          <a:p>
            <a:pPr marL="285750" indent="-285750" algn="just">
              <a:buFont typeface="Wingdings" panose="05000000000000000000" pitchFamily="2" charset="2"/>
              <a:buChar char="Ø"/>
            </a:pPr>
            <a:r>
              <a:rPr lang="en-US" sz="1300" b="0" i="0" dirty="0">
                <a:solidFill>
                  <a:schemeClr val="bg1"/>
                </a:solidFill>
                <a:effectLst/>
                <a:latin typeface="Helvetica" panose="020B0604020202020204" pitchFamily="34" charset="0"/>
              </a:rPr>
              <a:t>Satellite-based Remote Sensing </a:t>
            </a:r>
            <a:r>
              <a:rPr lang="en-US" sz="1300" b="0" i="0" dirty="0" err="1">
                <a:solidFill>
                  <a:schemeClr val="bg1"/>
                </a:solidFill>
                <a:effectLst/>
                <a:latin typeface="Helvetica" panose="020B0604020202020204" pitchFamily="34" charset="0"/>
              </a:rPr>
              <a:t>programme</a:t>
            </a:r>
            <a:r>
              <a:rPr lang="en-US" sz="1300" b="0" i="0" dirty="0">
                <a:solidFill>
                  <a:schemeClr val="bg1"/>
                </a:solidFill>
                <a:effectLst/>
                <a:latin typeface="Helvetica" panose="020B0604020202020204" pitchFamily="34" charset="0"/>
              </a:rPr>
              <a:t> for management of natural resources and monitoring of environment using space based imagery.</a:t>
            </a:r>
          </a:p>
          <a:p>
            <a:pPr marL="285750" indent="-285750" algn="just">
              <a:buFont typeface="Wingdings" panose="05000000000000000000" pitchFamily="2" charset="2"/>
              <a:buChar char="Ø"/>
            </a:pPr>
            <a:r>
              <a:rPr lang="en-US" sz="1300" b="0" i="0">
                <a:solidFill>
                  <a:schemeClr val="bg1"/>
                </a:solidFill>
                <a:effectLst/>
                <a:latin typeface="Helvetica" panose="020B0604020202020204" pitchFamily="34" charset="0"/>
              </a:rPr>
              <a:t>Space </a:t>
            </a:r>
            <a:r>
              <a:rPr lang="en-US" sz="1300" b="0" i="0" dirty="0">
                <a:solidFill>
                  <a:schemeClr val="bg1"/>
                </a:solidFill>
                <a:effectLst/>
                <a:latin typeface="Helvetica" panose="020B0604020202020204" pitchFamily="34" charset="0"/>
              </a:rPr>
              <a:t>based Applications for Societal development.</a:t>
            </a:r>
          </a:p>
          <a:p>
            <a:pPr marL="285750" indent="-285750" algn="just">
              <a:buFont typeface="Wingdings" panose="05000000000000000000" pitchFamily="2" charset="2"/>
              <a:buChar char="Ø"/>
            </a:pPr>
            <a:r>
              <a:rPr lang="en-US" sz="1300" b="0" i="0" dirty="0">
                <a:solidFill>
                  <a:schemeClr val="bg1"/>
                </a:solidFill>
                <a:effectLst/>
                <a:latin typeface="Helvetica" panose="020B0604020202020204" pitchFamily="34" charset="0"/>
              </a:rPr>
              <a:t>Research and Development in space science and planetary exploration.</a:t>
            </a:r>
          </a:p>
          <a:p>
            <a:pPr marL="285750" indent="-285750" algn="just">
              <a:buFont typeface="Wingdings" panose="05000000000000000000" pitchFamily="2" charset="2"/>
              <a:buChar char="Ø"/>
            </a:pPr>
            <a:r>
              <a:rPr lang="en-US" sz="1300" b="0" i="0" dirty="0">
                <a:solidFill>
                  <a:schemeClr val="bg1"/>
                </a:solidFill>
                <a:effectLst/>
                <a:latin typeface="Helvetica" panose="020B0604020202020204" pitchFamily="34" charset="0"/>
              </a:rPr>
              <a:t>Promote and </a:t>
            </a:r>
            <a:r>
              <a:rPr lang="en-US" sz="1300" b="0" i="0" dirty="0" err="1">
                <a:solidFill>
                  <a:schemeClr val="bg1"/>
                </a:solidFill>
                <a:effectLst/>
                <a:latin typeface="Helvetica" panose="020B0604020202020204" pitchFamily="34" charset="0"/>
              </a:rPr>
              <a:t>authorise</a:t>
            </a:r>
            <a:r>
              <a:rPr lang="en-US" sz="1300" b="0" i="0" dirty="0">
                <a:solidFill>
                  <a:schemeClr val="bg1"/>
                </a:solidFill>
                <a:effectLst/>
                <a:latin typeface="Helvetica" panose="020B0604020202020204" pitchFamily="34" charset="0"/>
              </a:rPr>
              <a:t> private firms to play key role in global Space market.</a:t>
            </a:r>
          </a:p>
          <a:p>
            <a:pPr algn="just"/>
            <a:endParaRPr lang="en-IN" sz="1200" dirty="0">
              <a:solidFill>
                <a:schemeClr val="bg1"/>
              </a:solidFill>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76274" y="511541"/>
            <a:ext cx="3690940" cy="707886"/>
          </a:xfrm>
          <a:prstGeom prst="rect">
            <a:avLst/>
          </a:prstGeom>
          <a:noFill/>
        </p:spPr>
        <p:txBody>
          <a:bodyPr wrap="square">
            <a:spAutoFit/>
          </a:bodyPr>
          <a:lstStyle/>
          <a:p>
            <a:r>
              <a:rPr lang="en-IN" sz="2000" dirty="0">
                <a:solidFill>
                  <a:schemeClr val="accent4">
                    <a:lumMod val="40000"/>
                    <a:lumOff val="60000"/>
                  </a:schemeClr>
                </a:solidFill>
              </a:rPr>
              <a:t>Vikram Sarabhai Space Centre (</a:t>
            </a:r>
            <a:r>
              <a:rPr lang="en-IN" sz="2000">
                <a:solidFill>
                  <a:schemeClr val="accent4">
                    <a:lumMod val="40000"/>
                    <a:lumOff val="60000"/>
                  </a:schemeClr>
                </a:solidFill>
              </a:rPr>
              <a:t>VSSC)</a:t>
            </a:r>
            <a:endParaRPr lang="en-IN" sz="2000" dirty="0">
              <a:solidFill>
                <a:schemeClr val="accent4">
                  <a:lumMod val="40000"/>
                  <a:lumOff val="60000"/>
                </a:schemeClr>
              </a:solidFill>
            </a:endParaRPr>
          </a:p>
        </p:txBody>
      </p:sp>
      <p:pic>
        <p:nvPicPr>
          <p:cNvPr id="4098" name="Picture 2">
            <a:extLst>
              <a:ext uri="{FF2B5EF4-FFF2-40B4-BE49-F238E27FC236}">
                <a16:creationId xmlns:a16="http://schemas.microsoft.com/office/drawing/2014/main" id="{A5DA46B1-4BC6-70F4-B85C-D0EA9C31378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962964" y="407705"/>
            <a:ext cx="808501" cy="781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C38C656-B600-D0D4-69C4-BBB1DA4B8C9C}"/>
              </a:ext>
            </a:extLst>
          </p:cNvPr>
          <p:cNvPicPr>
            <a:picLocks noChangeAspect="1"/>
          </p:cNvPicPr>
          <p:nvPr/>
        </p:nvPicPr>
        <p:blipFill>
          <a:blip r:embed="rId3"/>
          <a:stretch>
            <a:fillRect/>
          </a:stretch>
        </p:blipFill>
        <p:spPr>
          <a:xfrm>
            <a:off x="10386588" y="511541"/>
            <a:ext cx="747498" cy="381818"/>
          </a:xfrm>
          <a:prstGeom prst="rect">
            <a:avLst/>
          </a:prstGeom>
        </p:spPr>
      </p:pic>
      <p:sp>
        <p:nvSpPr>
          <p:cNvPr id="2" name="TextBox 1">
            <a:extLst>
              <a:ext uri="{FF2B5EF4-FFF2-40B4-BE49-F238E27FC236}">
                <a16:creationId xmlns:a16="http://schemas.microsoft.com/office/drawing/2014/main" id="{A645FEEC-59CF-1FDB-04C6-089A55081179}"/>
              </a:ext>
            </a:extLst>
          </p:cNvPr>
          <p:cNvSpPr txBox="1"/>
          <p:nvPr/>
        </p:nvSpPr>
        <p:spPr>
          <a:xfrm>
            <a:off x="5749749" y="611654"/>
            <a:ext cx="5472260" cy="6986528"/>
          </a:xfrm>
          <a:prstGeom prst="rect">
            <a:avLst/>
          </a:prstGeom>
          <a:noFill/>
        </p:spPr>
        <p:txBody>
          <a:bodyPr wrap="square">
            <a:spAutoFit/>
          </a:bodyPr>
          <a:lstStyle/>
          <a:p>
            <a:pPr algn="just"/>
            <a:r>
              <a:rPr lang="en-US" sz="1400" b="1" dirty="0"/>
              <a:t>Role of VSSC in EV </a:t>
            </a:r>
            <a:r>
              <a:rPr lang="en-US" sz="1400" b="1"/>
              <a:t>Consortium:</a:t>
            </a:r>
          </a:p>
          <a:p>
            <a:pPr algn="just"/>
            <a:endParaRPr lang="en-US" sz="1400" b="1" dirty="0"/>
          </a:p>
          <a:p>
            <a:pPr marL="285750" indent="-285750" algn="just">
              <a:buFont typeface="Arial" panose="020B0604020202020204" pitchFamily="34" charset="0"/>
              <a:buChar char="•"/>
            </a:pPr>
            <a:r>
              <a:rPr lang="en-US" sz="1400" dirty="0"/>
              <a:t>Cell Manufacturing is a multi-stage process that depends on cutting-edge battery technologies and clean-room environments to ensure the successful assembly of a complete battery pack. Rolls of electrodes must first be cut (i.e., slit) into smaller sheets. Initial battery assembly involves the construction of a single cell which is composed of multiple layers of anodes, electrodes, and separators that are immersed in an electrolyte and sealed in a plastic package. </a:t>
            </a:r>
          </a:p>
          <a:p>
            <a:pPr marL="285750" indent="-285750" algn="just">
              <a:buFont typeface="Arial" panose="020B0604020202020204" pitchFamily="34" charset="0"/>
              <a:buChar char="•"/>
            </a:pPr>
            <a:r>
              <a:rPr lang="en-US" sz="1400" dirty="0"/>
              <a:t>R&amp;D activities including, material characterization of electrode materials, cell assembling, performance evaluation, and battery development.</a:t>
            </a:r>
          </a:p>
          <a:p>
            <a:pPr marL="285750" indent="-285750" algn="just">
              <a:buFont typeface="Arial" panose="020B0604020202020204" pitchFamily="34" charset="0"/>
              <a:buChar char="•"/>
            </a:pPr>
            <a:r>
              <a:rPr lang="en-US" sz="1400" dirty="0"/>
              <a:t>Material characterization including physical and electrochemical characterization of LTO/LFP anode materials obtained from TTPL.</a:t>
            </a:r>
          </a:p>
          <a:p>
            <a:pPr marL="285750" indent="-285750" algn="just">
              <a:buFont typeface="Arial" panose="020B0604020202020204" pitchFamily="34" charset="0"/>
              <a:buChar char="•"/>
            </a:pPr>
            <a:r>
              <a:rPr lang="en-US" sz="1400" dirty="0"/>
              <a:t>Using these anode materials and NMC as cathode, smaller capacity, medium capacity, and large capacity cells are assembled and performance is evaluated.</a:t>
            </a:r>
          </a:p>
          <a:p>
            <a:pPr marL="285750" indent="-285750" algn="just">
              <a:buFont typeface="Arial" panose="020B0604020202020204" pitchFamily="34" charset="0"/>
              <a:buChar char="•"/>
            </a:pPr>
            <a:r>
              <a:rPr lang="en-US" sz="1400" dirty="0"/>
              <a:t>Performance evaluation in the sense, that each cell is subjected to several quality control measures which involve repeated charging and discharging, environmental simulations (i.e., Aging Process), degassing, and testing.</a:t>
            </a:r>
          </a:p>
          <a:p>
            <a:pPr marL="285750" indent="-285750" algn="just">
              <a:buFont typeface="Arial" panose="020B0604020202020204" pitchFamily="34" charset="0"/>
              <a:buChar char="•"/>
            </a:pPr>
            <a:r>
              <a:rPr lang="en-US" sz="1400" dirty="0"/>
              <a:t>It is estimated that between two to five percent of cells would fail some component of the testing. Once a cell successfully passes these tests, it is ready for placement in a battery module. </a:t>
            </a:r>
          </a:p>
          <a:p>
            <a:pPr marL="285750" indent="-285750" algn="just">
              <a:buFont typeface="Arial" panose="020B0604020202020204" pitchFamily="34" charset="0"/>
              <a:buChar char="•"/>
            </a:pPr>
            <a:r>
              <a:rPr lang="en-US" sz="1400" dirty="0"/>
              <a:t>A battery module is constructed by layering several cells in a metal casing. Finally, multiple modules are combined along with other required components to form a complete battery pack.</a:t>
            </a:r>
          </a:p>
          <a:p>
            <a:pPr marL="285750" indent="-285750" algn="just">
              <a:buFont typeface="Arial" panose="020B0604020202020204" pitchFamily="34" charset="0"/>
              <a:buChar char="•"/>
            </a:pPr>
            <a:endParaRPr lang="en-US" sz="1400" dirty="0"/>
          </a:p>
          <a:p>
            <a:pPr algn="just"/>
            <a:endParaRPr lang="en-US" sz="1400" dirty="0"/>
          </a:p>
          <a:p>
            <a:pPr algn="just"/>
            <a:endParaRPr lang="en-US" sz="1400" dirty="0"/>
          </a:p>
          <a:p>
            <a:pPr algn="just"/>
            <a:endParaRPr lang="en-US" sz="1400" dirty="0"/>
          </a:p>
          <a:p>
            <a:pPr algn="just"/>
            <a:endParaRPr lang="en-US" sz="1400" dirty="0"/>
          </a:p>
        </p:txBody>
      </p:sp>
    </p:spTree>
    <p:extLst>
      <p:ext uri="{BB962C8B-B14F-4D97-AF65-F5344CB8AC3E}">
        <p14:creationId xmlns:p14="http://schemas.microsoft.com/office/powerpoint/2010/main" val="344384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010534" y="0"/>
            <a:ext cx="718146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14081EF-48BE-5923-E25D-08CC7C2F7A2B}"/>
              </a:ext>
            </a:extLst>
          </p:cNvPr>
          <p:cNvSpPr txBox="1"/>
          <p:nvPr/>
        </p:nvSpPr>
        <p:spPr>
          <a:xfrm>
            <a:off x="676275" y="1364078"/>
            <a:ext cx="3690940" cy="4832092"/>
          </a:xfrm>
          <a:prstGeom prst="rect">
            <a:avLst/>
          </a:prstGeom>
          <a:noFill/>
        </p:spPr>
        <p:txBody>
          <a:bodyPr wrap="square">
            <a:spAutoFit/>
          </a:bodyPr>
          <a:lstStyle/>
          <a:p>
            <a:pPr algn="just"/>
            <a:r>
              <a:rPr lang="en-US" sz="1400" b="0" i="0" dirty="0">
                <a:solidFill>
                  <a:schemeClr val="bg1"/>
                </a:solidFill>
                <a:effectLst/>
                <a:latin typeface="Arimo"/>
              </a:rPr>
              <a:t>Centre for Development of Advanced Computing (C-DAC) is the premier R&amp;D organization of the Ministry of Electronics and Information Technology (</a:t>
            </a:r>
            <a:r>
              <a:rPr lang="en-US" sz="1400" b="0" i="0" dirty="0" err="1">
                <a:solidFill>
                  <a:schemeClr val="bg1"/>
                </a:solidFill>
                <a:effectLst/>
                <a:latin typeface="Arimo"/>
              </a:rPr>
              <a:t>MeitY</a:t>
            </a:r>
            <a:r>
              <a:rPr lang="en-US" sz="1400" b="0" i="0" dirty="0">
                <a:solidFill>
                  <a:schemeClr val="bg1"/>
                </a:solidFill>
                <a:effectLst/>
                <a:latin typeface="Arimo"/>
              </a:rPr>
              <a:t>) for carrying out R&amp;D in IT, Electronics and associated areas. Different areas of C-DAC, had originated at different times, many of which came out as a result of identification of opportunities.</a:t>
            </a:r>
          </a:p>
          <a:p>
            <a:pPr algn="just"/>
            <a:endParaRPr lang="en-US" sz="1400" dirty="0">
              <a:solidFill>
                <a:schemeClr val="bg1"/>
              </a:solidFill>
              <a:latin typeface="Arimo"/>
            </a:endParaRPr>
          </a:p>
          <a:p>
            <a:pPr algn="just"/>
            <a:r>
              <a:rPr lang="en-US" sz="1400" b="0" i="0" dirty="0">
                <a:solidFill>
                  <a:schemeClr val="bg1"/>
                </a:solidFill>
                <a:effectLst/>
                <a:latin typeface="Arimo"/>
              </a:rPr>
              <a:t>C-DAC has today emerged as a premier R&amp;D organization in IT&amp;E (Information Technologies and Electronics) in the country working on strengthening national technological capabilities in the context of global developments in the field and responding to change in the market need in selected foundation areas. In that process, C-DAC represents a unique facet working in close junction with </a:t>
            </a:r>
            <a:r>
              <a:rPr lang="en-US" sz="1400" b="0" i="0" dirty="0" err="1">
                <a:solidFill>
                  <a:schemeClr val="bg1"/>
                </a:solidFill>
                <a:effectLst/>
                <a:latin typeface="Arimo"/>
              </a:rPr>
              <a:t>MeitY</a:t>
            </a:r>
            <a:r>
              <a:rPr lang="en-US" sz="1400" b="0" i="0" dirty="0">
                <a:solidFill>
                  <a:schemeClr val="bg1"/>
                </a:solidFill>
                <a:effectLst/>
                <a:latin typeface="Arimo"/>
              </a:rPr>
              <a:t> to realize nation’s policy and pragmatic interventions and initiatives in Information Technology. </a:t>
            </a:r>
            <a:endParaRPr lang="en-IN" sz="1400" dirty="0">
              <a:solidFill>
                <a:schemeClr val="bg1"/>
              </a:solidFill>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76275" y="458321"/>
            <a:ext cx="3690940" cy="584775"/>
          </a:xfrm>
          <a:prstGeom prst="rect">
            <a:avLst/>
          </a:prstGeom>
          <a:noFill/>
        </p:spPr>
        <p:txBody>
          <a:bodyPr wrap="square">
            <a:spAutoFit/>
          </a:bodyPr>
          <a:lstStyle/>
          <a:p>
            <a:r>
              <a:rPr lang="en-US" sz="1600" b="0" i="0" dirty="0">
                <a:solidFill>
                  <a:schemeClr val="accent4">
                    <a:lumMod val="40000"/>
                    <a:lumOff val="60000"/>
                  </a:schemeClr>
                </a:solidFill>
                <a:effectLst/>
                <a:latin typeface="Arimo"/>
              </a:rPr>
              <a:t>Centre for Development of </a:t>
            </a:r>
          </a:p>
          <a:p>
            <a:r>
              <a:rPr lang="en-US" sz="1600" b="0" i="0" dirty="0">
                <a:solidFill>
                  <a:schemeClr val="accent4">
                    <a:lumMod val="40000"/>
                    <a:lumOff val="60000"/>
                  </a:schemeClr>
                </a:solidFill>
                <a:effectLst/>
                <a:latin typeface="Arimo"/>
              </a:rPr>
              <a:t>Advanced Computing (C-DAC)</a:t>
            </a:r>
            <a:endParaRPr lang="en-IN" sz="1600" dirty="0">
              <a:solidFill>
                <a:schemeClr val="accent4">
                  <a:lumMod val="40000"/>
                  <a:lumOff val="60000"/>
                </a:schemeClr>
              </a:solidFill>
              <a:latin typeface="Amasis MT Pro Black" panose="02040A04050005020304" pitchFamily="18" charset="0"/>
            </a:endParaRPr>
          </a:p>
        </p:txBody>
      </p:sp>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2"/>
          <a:stretch>
            <a:fillRect/>
          </a:stretch>
        </p:blipFill>
        <p:spPr>
          <a:xfrm>
            <a:off x="10734675" y="296077"/>
            <a:ext cx="952500" cy="485409"/>
          </a:xfrm>
          <a:prstGeom prst="rect">
            <a:avLst/>
          </a:prstGeom>
        </p:spPr>
      </p:pic>
      <p:pic>
        <p:nvPicPr>
          <p:cNvPr id="12" name="Picture 11">
            <a:extLst>
              <a:ext uri="{FF2B5EF4-FFF2-40B4-BE49-F238E27FC236}">
                <a16:creationId xmlns:a16="http://schemas.microsoft.com/office/drawing/2014/main" id="{62C377E0-526E-1454-8AE5-F07D39A1BFDC}"/>
              </a:ext>
            </a:extLst>
          </p:cNvPr>
          <p:cNvPicPr>
            <a:picLocks noChangeAspect="1"/>
          </p:cNvPicPr>
          <p:nvPr/>
        </p:nvPicPr>
        <p:blipFill>
          <a:blip r:embed="rId3"/>
          <a:stretch>
            <a:fillRect/>
          </a:stretch>
        </p:blipFill>
        <p:spPr>
          <a:xfrm>
            <a:off x="5010534" y="0"/>
            <a:ext cx="7181466" cy="6867525"/>
          </a:xfrm>
          <a:prstGeom prst="rect">
            <a:avLst/>
          </a:prstGeom>
        </p:spPr>
      </p:pic>
      <p:pic>
        <p:nvPicPr>
          <p:cNvPr id="14" name="Picture 13">
            <a:extLst>
              <a:ext uri="{FF2B5EF4-FFF2-40B4-BE49-F238E27FC236}">
                <a16:creationId xmlns:a16="http://schemas.microsoft.com/office/drawing/2014/main" id="{2AB37C83-F0F1-FE5A-FF8A-780454A164C8}"/>
              </a:ext>
            </a:extLst>
          </p:cNvPr>
          <p:cNvPicPr>
            <a:picLocks noChangeAspect="1"/>
          </p:cNvPicPr>
          <p:nvPr/>
        </p:nvPicPr>
        <p:blipFill>
          <a:blip r:embed="rId2"/>
          <a:stretch>
            <a:fillRect/>
          </a:stretch>
        </p:blipFill>
        <p:spPr>
          <a:xfrm>
            <a:off x="10553836" y="610031"/>
            <a:ext cx="849787" cy="433065"/>
          </a:xfrm>
          <a:prstGeom prst="rect">
            <a:avLst/>
          </a:prstGeom>
        </p:spPr>
      </p:pic>
      <p:pic>
        <p:nvPicPr>
          <p:cNvPr id="15" name="Content Placeholder 13">
            <a:extLst>
              <a:ext uri="{FF2B5EF4-FFF2-40B4-BE49-F238E27FC236}">
                <a16:creationId xmlns:a16="http://schemas.microsoft.com/office/drawing/2014/main" id="{453FFCD1-FF01-7C5E-2C1B-3DAC1917081C}"/>
              </a:ext>
            </a:extLst>
          </p:cNvPr>
          <p:cNvPicPr>
            <a:picLocks noChangeAspect="1"/>
          </p:cNvPicPr>
          <p:nvPr/>
        </p:nvPicPr>
        <p:blipFill rotWithShape="1">
          <a:blip r:embed="rId4"/>
          <a:srcRect r="12395"/>
          <a:stretch/>
        </p:blipFill>
        <p:spPr>
          <a:xfrm>
            <a:off x="3633176" y="434615"/>
            <a:ext cx="734039" cy="608481"/>
          </a:xfrm>
          <a:prstGeom prst="rect">
            <a:avLst/>
          </a:prstGeom>
        </p:spPr>
      </p:pic>
    </p:spTree>
    <p:extLst>
      <p:ext uri="{BB962C8B-B14F-4D97-AF65-F5344CB8AC3E}">
        <p14:creationId xmlns:p14="http://schemas.microsoft.com/office/powerpoint/2010/main" val="2810321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020236" y="0"/>
            <a:ext cx="718969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5" name="TextBox 4">
            <a:extLst>
              <a:ext uri="{FF2B5EF4-FFF2-40B4-BE49-F238E27FC236}">
                <a16:creationId xmlns:a16="http://schemas.microsoft.com/office/drawing/2014/main" id="{014081EF-48BE-5923-E25D-08CC7C2F7A2B}"/>
              </a:ext>
            </a:extLst>
          </p:cNvPr>
          <p:cNvSpPr txBox="1"/>
          <p:nvPr/>
        </p:nvSpPr>
        <p:spPr>
          <a:xfrm>
            <a:off x="421298" y="1140058"/>
            <a:ext cx="4057959" cy="5693866"/>
          </a:xfrm>
          <a:prstGeom prst="rect">
            <a:avLst/>
          </a:prstGeom>
          <a:noFill/>
        </p:spPr>
        <p:txBody>
          <a:bodyPr wrap="square">
            <a:spAutoFit/>
          </a:bodyPr>
          <a:lstStyle/>
          <a:p>
            <a:pPr algn="just"/>
            <a:r>
              <a:rPr lang="en-US" sz="1400" b="0" i="0" dirty="0">
                <a:solidFill>
                  <a:schemeClr val="bg1"/>
                </a:solidFill>
                <a:effectLst/>
                <a:latin typeface="Inter"/>
              </a:rPr>
              <a:t>VISION:</a:t>
            </a:r>
          </a:p>
          <a:p>
            <a:pPr algn="just"/>
            <a:endParaRPr lang="en-US" sz="1400" dirty="0">
              <a:solidFill>
                <a:schemeClr val="bg1"/>
              </a:solidFill>
              <a:latin typeface="Inter"/>
            </a:endParaRPr>
          </a:p>
          <a:p>
            <a:pPr algn="just"/>
            <a:r>
              <a:rPr lang="en-US" sz="1400" b="0" i="0" dirty="0">
                <a:solidFill>
                  <a:schemeClr val="bg1"/>
                </a:solidFill>
                <a:effectLst/>
                <a:latin typeface="Inter"/>
              </a:rPr>
              <a:t>To emerge as the premier R&amp;D institution for the design, development and deployment of world class electronic and IT solutions for economic and human advancement.</a:t>
            </a:r>
          </a:p>
          <a:p>
            <a:pPr algn="just"/>
            <a:endParaRPr lang="en-US" sz="1400" dirty="0">
              <a:solidFill>
                <a:schemeClr val="bg1"/>
              </a:solidFill>
              <a:latin typeface="Inter"/>
            </a:endParaRPr>
          </a:p>
          <a:p>
            <a:pPr algn="just"/>
            <a:r>
              <a:rPr lang="en-US" sz="1400" b="0" i="0" dirty="0">
                <a:solidFill>
                  <a:schemeClr val="bg1"/>
                </a:solidFill>
                <a:effectLst/>
                <a:latin typeface="Inter"/>
              </a:rPr>
              <a:t>MISSION</a:t>
            </a:r>
          </a:p>
          <a:p>
            <a:pPr algn="just"/>
            <a:endParaRPr lang="en-US" sz="1400" dirty="0">
              <a:solidFill>
                <a:schemeClr val="bg1"/>
              </a:solidFill>
              <a:latin typeface="Inter"/>
            </a:endParaRPr>
          </a:p>
          <a:p>
            <a:pPr marL="285750" indent="-285750" algn="just">
              <a:buFont typeface="Wingdings" panose="05000000000000000000" pitchFamily="2" charset="2"/>
              <a:buChar char="v"/>
            </a:pPr>
            <a:r>
              <a:rPr lang="en-US" sz="1400" b="0" i="0" dirty="0">
                <a:solidFill>
                  <a:schemeClr val="bg1"/>
                </a:solidFill>
                <a:effectLst/>
                <a:latin typeface="Inter"/>
              </a:rPr>
              <a:t>Expand the frontiers of Electronics and Information Technology.</a:t>
            </a:r>
          </a:p>
          <a:p>
            <a:pPr marL="285750" indent="-285750" algn="just">
              <a:buFont typeface="Wingdings" panose="05000000000000000000" pitchFamily="2" charset="2"/>
              <a:buChar char="v"/>
            </a:pPr>
            <a:r>
              <a:rPr lang="en-US" sz="1400" b="0" i="0" dirty="0">
                <a:solidFill>
                  <a:schemeClr val="bg1"/>
                </a:solidFill>
                <a:effectLst/>
                <a:latin typeface="Inter"/>
              </a:rPr>
              <a:t>Evolve technology solutions - architectures, systems and standards for nationally important problems.</a:t>
            </a:r>
          </a:p>
          <a:p>
            <a:pPr marL="285750" indent="-285750" algn="just">
              <a:buFont typeface="Wingdings" panose="05000000000000000000" pitchFamily="2" charset="2"/>
              <a:buChar char="v"/>
            </a:pPr>
            <a:r>
              <a:rPr lang="en-US" sz="1400" b="0" i="0" dirty="0">
                <a:solidFill>
                  <a:schemeClr val="bg1"/>
                </a:solidFill>
                <a:effectLst/>
                <a:latin typeface="Inter"/>
              </a:rPr>
              <a:t>Achieve rapid and effective spread of knowledge by overcoming language barriers through application of technologies.</a:t>
            </a:r>
          </a:p>
          <a:p>
            <a:pPr marL="285750" indent="-285750" algn="just">
              <a:buFont typeface="Wingdings" panose="05000000000000000000" pitchFamily="2" charset="2"/>
              <a:buChar char="v"/>
            </a:pPr>
            <a:r>
              <a:rPr lang="en-US" sz="1400" b="0" i="0" dirty="0">
                <a:solidFill>
                  <a:schemeClr val="bg1"/>
                </a:solidFill>
                <a:effectLst/>
                <a:latin typeface="Inter"/>
              </a:rPr>
              <a:t>Share experience and know-how to help build advanced competence in the areas of Electronics and Information Technology.</a:t>
            </a:r>
          </a:p>
          <a:p>
            <a:pPr marL="285750" indent="-285750" algn="just">
              <a:buFont typeface="Wingdings" panose="05000000000000000000" pitchFamily="2" charset="2"/>
              <a:buChar char="v"/>
            </a:pPr>
            <a:r>
              <a:rPr lang="en-US" sz="1400" b="0" i="0" dirty="0">
                <a:solidFill>
                  <a:schemeClr val="bg1"/>
                </a:solidFill>
                <a:effectLst/>
                <a:latin typeface="Inter"/>
              </a:rPr>
              <a:t>Bring benefits of Electronics and Information Technology to society.</a:t>
            </a:r>
          </a:p>
          <a:p>
            <a:pPr marL="285750" indent="-285750" algn="just">
              <a:buFont typeface="Wingdings" panose="05000000000000000000" pitchFamily="2" charset="2"/>
              <a:buChar char="v"/>
            </a:pPr>
            <a:r>
              <a:rPr lang="en-US" sz="1400" b="0" i="0" dirty="0">
                <a:solidFill>
                  <a:schemeClr val="bg1"/>
                </a:solidFill>
                <a:effectLst/>
                <a:latin typeface="Inter"/>
              </a:rPr>
              <a:t>Utilize the Intellectual Property generated by converting it to business opportunity.</a:t>
            </a:r>
          </a:p>
          <a:p>
            <a:pPr algn="l"/>
            <a:endParaRPr lang="en-US" sz="1400" b="0" i="0" dirty="0">
              <a:solidFill>
                <a:srgbClr val="212529"/>
              </a:solidFill>
              <a:effectLst/>
              <a:latin typeface="Inter"/>
            </a:endParaRPr>
          </a:p>
          <a:p>
            <a:pPr algn="just"/>
            <a:endParaRPr lang="en-IN" sz="1400" dirty="0">
              <a:solidFill>
                <a:schemeClr val="bg1"/>
              </a:solidFill>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421298" y="506802"/>
            <a:ext cx="3690940" cy="584775"/>
          </a:xfrm>
          <a:prstGeom prst="rect">
            <a:avLst/>
          </a:prstGeom>
          <a:noFill/>
        </p:spPr>
        <p:txBody>
          <a:bodyPr wrap="square">
            <a:spAutoFit/>
          </a:bodyPr>
          <a:lstStyle/>
          <a:p>
            <a:r>
              <a:rPr lang="en-US" sz="1600" b="0" i="0" dirty="0">
                <a:solidFill>
                  <a:schemeClr val="accent4">
                    <a:lumMod val="40000"/>
                    <a:lumOff val="60000"/>
                  </a:schemeClr>
                </a:solidFill>
                <a:effectLst/>
                <a:latin typeface="Arimo"/>
              </a:rPr>
              <a:t>Centre for Development of </a:t>
            </a:r>
          </a:p>
          <a:p>
            <a:r>
              <a:rPr lang="en-US" sz="1600" b="0" i="0" dirty="0">
                <a:solidFill>
                  <a:schemeClr val="accent4">
                    <a:lumMod val="40000"/>
                    <a:lumOff val="60000"/>
                  </a:schemeClr>
                </a:solidFill>
                <a:effectLst/>
                <a:latin typeface="Arimo"/>
              </a:rPr>
              <a:t>Advanced Computing (C-DAC)</a:t>
            </a:r>
            <a:endParaRPr lang="en-IN" sz="1600" dirty="0">
              <a:solidFill>
                <a:schemeClr val="accent4">
                  <a:lumMod val="40000"/>
                  <a:lumOff val="60000"/>
                </a:schemeClr>
              </a:solidFill>
              <a:latin typeface="Amasis MT Pro Black" panose="02040A04050005020304" pitchFamily="18" charset="0"/>
            </a:endParaRPr>
          </a:p>
        </p:txBody>
      </p:sp>
      <p:pic>
        <p:nvPicPr>
          <p:cNvPr id="14" name="Picture 13">
            <a:extLst>
              <a:ext uri="{FF2B5EF4-FFF2-40B4-BE49-F238E27FC236}">
                <a16:creationId xmlns:a16="http://schemas.microsoft.com/office/drawing/2014/main" id="{2AB37C83-F0F1-FE5A-FF8A-780454A164C8}"/>
              </a:ext>
            </a:extLst>
          </p:cNvPr>
          <p:cNvPicPr>
            <a:picLocks noChangeAspect="1"/>
          </p:cNvPicPr>
          <p:nvPr/>
        </p:nvPicPr>
        <p:blipFill>
          <a:blip r:embed="rId2"/>
          <a:stretch>
            <a:fillRect/>
          </a:stretch>
        </p:blipFill>
        <p:spPr>
          <a:xfrm>
            <a:off x="10677820" y="420000"/>
            <a:ext cx="849374" cy="432854"/>
          </a:xfrm>
          <a:prstGeom prst="rect">
            <a:avLst/>
          </a:prstGeom>
        </p:spPr>
      </p:pic>
      <p:pic>
        <p:nvPicPr>
          <p:cNvPr id="15" name="Content Placeholder 13">
            <a:extLst>
              <a:ext uri="{FF2B5EF4-FFF2-40B4-BE49-F238E27FC236}">
                <a16:creationId xmlns:a16="http://schemas.microsoft.com/office/drawing/2014/main" id="{453FFCD1-FF01-7C5E-2C1B-3DAC1917081C}"/>
              </a:ext>
            </a:extLst>
          </p:cNvPr>
          <p:cNvPicPr>
            <a:picLocks noChangeAspect="1"/>
          </p:cNvPicPr>
          <p:nvPr/>
        </p:nvPicPr>
        <p:blipFill rotWithShape="1">
          <a:blip r:embed="rId3"/>
          <a:srcRect r="12395"/>
          <a:stretch/>
        </p:blipFill>
        <p:spPr>
          <a:xfrm>
            <a:off x="3745218" y="458321"/>
            <a:ext cx="734039" cy="608481"/>
          </a:xfrm>
          <a:prstGeom prst="rect">
            <a:avLst/>
          </a:prstGeom>
        </p:spPr>
      </p:pic>
      <p:sp>
        <p:nvSpPr>
          <p:cNvPr id="7" name="TextBox 6">
            <a:extLst>
              <a:ext uri="{FF2B5EF4-FFF2-40B4-BE49-F238E27FC236}">
                <a16:creationId xmlns:a16="http://schemas.microsoft.com/office/drawing/2014/main" id="{014081EF-48BE-5923-E25D-08CC7C2F7A2B}"/>
              </a:ext>
            </a:extLst>
          </p:cNvPr>
          <p:cNvSpPr txBox="1"/>
          <p:nvPr/>
        </p:nvSpPr>
        <p:spPr>
          <a:xfrm>
            <a:off x="5900781" y="994856"/>
            <a:ext cx="5708589" cy="5863144"/>
          </a:xfrm>
          <a:prstGeom prst="rect">
            <a:avLst/>
          </a:prstGeom>
          <a:noFill/>
        </p:spPr>
        <p:txBody>
          <a:bodyPr wrap="square">
            <a:spAutoFit/>
          </a:bodyPr>
          <a:lstStyle/>
          <a:p>
            <a:pPr algn="just"/>
            <a:r>
              <a:rPr lang="en-US" sz="1300"/>
              <a:t>The battery modules are a combination of individually matched cells arranged in a series-parallel fashion to achieve voltage and current ratings. Because of production tolerances, individual cells may differ in characteristics. A Battery Management System (BMS) monitors the battery operation and protects it both at the module level as well as down to the microcell level. BMS also addresses various other aspects related to battery such as ensuring optimum power delivery and prolonging the life of the battery. Communication and interfaces to the other application-specific modules are also part of the BMS.</a:t>
            </a:r>
          </a:p>
          <a:p>
            <a:pPr algn="just"/>
            <a:endParaRPr lang="en-US" sz="1300"/>
          </a:p>
          <a:p>
            <a:pPr algn="just"/>
            <a:r>
              <a:rPr lang="en-US" sz="1300"/>
              <a:t>Recent advancements in Wide Band Gap (WBG) based Power Electronics converters offer better efficiency and lesser size allocation for automobile applications. Silicon Carbide (SiC) semiconductor devices are targeted for medium voltage power electronic applications with high-frequency switching. Similarly, for low voltage power electronic applications with high-frequency switching, Gallium Nitride (GaN) based devices are preferred. An integration of an electric motor and a drive with wide-bandgap devices will help to achieve compact and lightweight motor-inverter combinations. Volume and weight are especially important factors for motor systems designed for automobiles.</a:t>
            </a:r>
          </a:p>
          <a:p>
            <a:pPr algn="just"/>
            <a:endParaRPr lang="en-US" sz="1300"/>
          </a:p>
          <a:p>
            <a:pPr algn="just"/>
            <a:r>
              <a:rPr lang="en-US" sz="1300"/>
              <a:t>Roles of C-DAC include:</a:t>
            </a:r>
          </a:p>
          <a:p>
            <a:pPr algn="just"/>
            <a:endParaRPr lang="en-US" sz="1300"/>
          </a:p>
          <a:p>
            <a:pPr algn="just"/>
            <a:r>
              <a:rPr lang="en-US" sz="1300"/>
              <a:t>Design and development of a Battery Management System (BMS) for LTO cells. The indigenous design of BMS is based on the cells designed by TTPL-VSSC.</a:t>
            </a:r>
          </a:p>
          <a:p>
            <a:pPr algn="just"/>
            <a:r>
              <a:rPr lang="en-US" sz="1300"/>
              <a:t>Type testing of the hardware modules, thermal design, mechanical enclosure design, and endurance testing of BMS.</a:t>
            </a:r>
          </a:p>
          <a:p>
            <a:pPr algn="just"/>
            <a:r>
              <a:rPr lang="en-US" sz="1300"/>
              <a:t>Design and development of a Wide Band Gap (WBG) Power Electronic Controller for drives. </a:t>
            </a:r>
          </a:p>
          <a:p>
            <a:endParaRPr lang="en-US" sz="1200">
              <a:solidFill>
                <a:srgbClr val="212529"/>
              </a:solidFill>
              <a:latin typeface="Inter"/>
            </a:endParaRPr>
          </a:p>
          <a:p>
            <a:pPr algn="just"/>
            <a:endParaRPr lang="en-IN" sz="1200" dirty="0">
              <a:solidFill>
                <a:schemeClr val="bg1"/>
              </a:solidFill>
              <a:latin typeface="Arimo"/>
            </a:endParaRPr>
          </a:p>
        </p:txBody>
      </p:sp>
      <p:sp>
        <p:nvSpPr>
          <p:cNvPr id="2" name="Rectangle 1"/>
          <p:cNvSpPr/>
          <p:nvPr/>
        </p:nvSpPr>
        <p:spPr>
          <a:xfrm>
            <a:off x="5879672" y="424007"/>
            <a:ext cx="2875403" cy="338554"/>
          </a:xfrm>
          <a:prstGeom prst="rect">
            <a:avLst/>
          </a:prstGeom>
        </p:spPr>
        <p:txBody>
          <a:bodyPr wrap="none">
            <a:spAutoFit/>
          </a:bodyPr>
          <a:lstStyle/>
          <a:p>
            <a:pPr algn="just"/>
            <a:r>
              <a:rPr lang="en-US" sz="1600"/>
              <a:t>Role of C-DAC in EV Consortium:</a:t>
            </a:r>
          </a:p>
        </p:txBody>
      </p:sp>
    </p:spTree>
    <p:extLst>
      <p:ext uri="{BB962C8B-B14F-4D97-AF65-F5344CB8AC3E}">
        <p14:creationId xmlns:p14="http://schemas.microsoft.com/office/powerpoint/2010/main" val="147679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7603331" y="2844998"/>
            <a:ext cx="4354897" cy="3960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14081EF-48BE-5923-E25D-08CC7C2F7A2B}"/>
              </a:ext>
            </a:extLst>
          </p:cNvPr>
          <p:cNvSpPr txBox="1"/>
          <p:nvPr/>
        </p:nvSpPr>
        <p:spPr>
          <a:xfrm>
            <a:off x="676275" y="1019176"/>
            <a:ext cx="3476625" cy="5478423"/>
          </a:xfrm>
          <a:prstGeom prst="rect">
            <a:avLst/>
          </a:prstGeom>
          <a:noFill/>
        </p:spPr>
        <p:txBody>
          <a:bodyPr wrap="square">
            <a:spAutoFit/>
          </a:bodyPr>
          <a:lstStyle/>
          <a:p>
            <a:pPr algn="just"/>
            <a:r>
              <a:rPr lang="en-US" sz="1300" b="0" i="0" dirty="0">
                <a:solidFill>
                  <a:schemeClr val="bg1"/>
                </a:solidFill>
                <a:effectLst/>
                <a:latin typeface="Arimo"/>
              </a:rPr>
              <a:t>The main objective of Trivandrum Engineering Science and Technology (TrEST) Research Park is to promote partnership and interaction between academic community and industry. The synergy is expected to benefit both and bring about qualitative and quantitative improvements. The model is seen as the vehicle for growth in the knowledge economy and has already been proved in Stanford Research Park in Silicon Valley, IIT Madras Research Park in Chennai and many more in China and other countries.</a:t>
            </a:r>
          </a:p>
          <a:p>
            <a:pPr algn="just"/>
            <a:endParaRPr lang="en-US" sz="1300" dirty="0">
              <a:solidFill>
                <a:schemeClr val="bg1"/>
              </a:solidFill>
              <a:latin typeface="Arimo"/>
            </a:endParaRPr>
          </a:p>
          <a:p>
            <a:pPr algn="just"/>
            <a:r>
              <a:rPr lang="en-US" sz="1300" b="0" i="0" dirty="0">
                <a:solidFill>
                  <a:schemeClr val="bg1"/>
                </a:solidFill>
                <a:effectLst/>
                <a:latin typeface="Arimo"/>
              </a:rPr>
              <a:t> It is expected that TrEST Research Park will succeed in developing new technologies and fostering inventions resulting in new technology companies coming up in the Park in various engineering disciplines. The vision of the Park is to eventually bring in all engineering and technology academic and research institutions in Kerala into its fold. From the State’s perspective, TrEST Park will help in generating high quality employment and help in the economic development of the State.</a:t>
            </a:r>
            <a:endParaRPr lang="en-IN" sz="1300" dirty="0">
              <a:solidFill>
                <a:schemeClr val="bg1"/>
              </a:solidFill>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66750" y="458321"/>
            <a:ext cx="2897387" cy="369332"/>
          </a:xfrm>
          <a:prstGeom prst="rect">
            <a:avLst/>
          </a:prstGeom>
          <a:noFill/>
        </p:spPr>
        <p:txBody>
          <a:bodyPr wrap="square">
            <a:spAutoFit/>
          </a:bodyPr>
          <a:lstStyle/>
          <a:p>
            <a:r>
              <a:rPr lang="en-IN" dirty="0">
                <a:solidFill>
                  <a:schemeClr val="accent4">
                    <a:lumMod val="40000"/>
                    <a:lumOff val="60000"/>
                  </a:schemeClr>
                </a:solidFill>
              </a:rPr>
              <a:t>TREST RESEARCH PARK</a:t>
            </a:r>
          </a:p>
        </p:txBody>
      </p:sp>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2"/>
          <a:stretch>
            <a:fillRect/>
          </a:stretch>
        </p:blipFill>
        <p:spPr>
          <a:xfrm>
            <a:off x="10734675" y="296077"/>
            <a:ext cx="952500" cy="485409"/>
          </a:xfrm>
          <a:prstGeom prst="rect">
            <a:avLst/>
          </a:prstGeom>
        </p:spPr>
      </p:pic>
      <p:pic>
        <p:nvPicPr>
          <p:cNvPr id="3" name="Picture 2">
            <a:extLst>
              <a:ext uri="{FF2B5EF4-FFF2-40B4-BE49-F238E27FC236}">
                <a16:creationId xmlns:a16="http://schemas.microsoft.com/office/drawing/2014/main" id="{BFA21382-E1FC-5549-4948-5D3BFE951CA5}"/>
              </a:ext>
            </a:extLst>
          </p:cNvPr>
          <p:cNvPicPr>
            <a:picLocks noChangeAspect="1"/>
          </p:cNvPicPr>
          <p:nvPr/>
        </p:nvPicPr>
        <p:blipFill rotWithShape="1">
          <a:blip r:embed="rId3"/>
          <a:srcRect l="2237"/>
          <a:stretch/>
        </p:blipFill>
        <p:spPr>
          <a:xfrm>
            <a:off x="4984374" y="4013002"/>
            <a:ext cx="7217151" cy="2844998"/>
          </a:xfrm>
          <a:prstGeom prst="rect">
            <a:avLst/>
          </a:prstGeom>
        </p:spPr>
      </p:pic>
      <p:pic>
        <p:nvPicPr>
          <p:cNvPr id="6146" name="Picture 2" descr="Photo">
            <a:extLst>
              <a:ext uri="{FF2B5EF4-FFF2-40B4-BE49-F238E27FC236}">
                <a16:creationId xmlns:a16="http://schemas.microsoft.com/office/drawing/2014/main" id="{976D2C89-D939-4856-3A16-716991007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375" y="0"/>
            <a:ext cx="7217151" cy="40987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55AEC7-3DB1-0BAA-CD3F-ED563E095938}"/>
              </a:ext>
            </a:extLst>
          </p:cNvPr>
          <p:cNvPicPr>
            <a:picLocks noChangeAspect="1"/>
          </p:cNvPicPr>
          <p:nvPr/>
        </p:nvPicPr>
        <p:blipFill>
          <a:blip r:embed="rId2"/>
          <a:stretch>
            <a:fillRect/>
          </a:stretch>
        </p:blipFill>
        <p:spPr>
          <a:xfrm>
            <a:off x="10810291" y="444923"/>
            <a:ext cx="876884" cy="446874"/>
          </a:xfrm>
          <a:prstGeom prst="rect">
            <a:avLst/>
          </a:prstGeom>
        </p:spPr>
      </p:pic>
      <p:pic>
        <p:nvPicPr>
          <p:cNvPr id="9" name="Picture 8">
            <a:extLst>
              <a:ext uri="{FF2B5EF4-FFF2-40B4-BE49-F238E27FC236}">
                <a16:creationId xmlns:a16="http://schemas.microsoft.com/office/drawing/2014/main" id="{AD94E1F2-3F21-18C7-DD08-AD279D5930FA}"/>
              </a:ext>
            </a:extLst>
          </p:cNvPr>
          <p:cNvPicPr>
            <a:picLocks noChangeAspect="1"/>
          </p:cNvPicPr>
          <p:nvPr/>
        </p:nvPicPr>
        <p:blipFill>
          <a:blip r:embed="rId5"/>
          <a:stretch>
            <a:fillRect/>
          </a:stretch>
        </p:blipFill>
        <p:spPr>
          <a:xfrm>
            <a:off x="3100367" y="394176"/>
            <a:ext cx="927539" cy="497621"/>
          </a:xfrm>
          <a:prstGeom prst="rect">
            <a:avLst/>
          </a:prstGeom>
        </p:spPr>
      </p:pic>
    </p:spTree>
    <p:extLst>
      <p:ext uri="{BB962C8B-B14F-4D97-AF65-F5344CB8AC3E}">
        <p14:creationId xmlns:p14="http://schemas.microsoft.com/office/powerpoint/2010/main" val="219938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002306" y="0"/>
            <a:ext cx="718969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IN" sz="1600" dirty="0">
              <a:solidFill>
                <a:schemeClr val="tx1"/>
              </a:solidFill>
            </a:endParaRPr>
          </a:p>
        </p:txBody>
      </p:sp>
      <p:sp>
        <p:nvSpPr>
          <p:cNvPr id="5" name="TextBox 4">
            <a:extLst>
              <a:ext uri="{FF2B5EF4-FFF2-40B4-BE49-F238E27FC236}">
                <a16:creationId xmlns:a16="http://schemas.microsoft.com/office/drawing/2014/main" id="{014081EF-48BE-5923-E25D-08CC7C2F7A2B}"/>
              </a:ext>
            </a:extLst>
          </p:cNvPr>
          <p:cNvSpPr txBox="1"/>
          <p:nvPr/>
        </p:nvSpPr>
        <p:spPr>
          <a:xfrm>
            <a:off x="666750" y="1443841"/>
            <a:ext cx="3476625" cy="3970318"/>
          </a:xfrm>
          <a:prstGeom prst="rect">
            <a:avLst/>
          </a:prstGeom>
          <a:noFill/>
        </p:spPr>
        <p:txBody>
          <a:bodyPr wrap="square">
            <a:spAutoFit/>
          </a:bodyPr>
          <a:lstStyle/>
          <a:p>
            <a:pPr algn="just"/>
            <a:r>
              <a:rPr lang="en-US" sz="1400" dirty="0">
                <a:solidFill>
                  <a:schemeClr val="bg1"/>
                </a:solidFill>
              </a:rPr>
              <a:t>The major focus areas of TrEST Research Park are in the areas of Electric Vehicle and Microprocessor Design. From the State’s perspective, TrEST Park will help in generating high quality employment and facilitate economic development. </a:t>
            </a:r>
          </a:p>
          <a:p>
            <a:pPr algn="just"/>
            <a:endParaRPr lang="en-US" sz="1400" dirty="0">
              <a:solidFill>
                <a:schemeClr val="bg1"/>
              </a:solidFill>
            </a:endParaRPr>
          </a:p>
          <a:p>
            <a:pPr algn="just"/>
            <a:r>
              <a:rPr lang="en-US" sz="1400" dirty="0">
                <a:solidFill>
                  <a:schemeClr val="bg1"/>
                </a:solidFill>
              </a:rPr>
              <a:t>The Electric Vehicle Centre of Excellence in TrEST Research is envisaged to be a multidisciplinary </a:t>
            </a:r>
            <a:r>
              <a:rPr lang="en-US" sz="1400" dirty="0" err="1">
                <a:solidFill>
                  <a:schemeClr val="bg1"/>
                </a:solidFill>
              </a:rPr>
              <a:t>centre</a:t>
            </a:r>
            <a:r>
              <a:rPr lang="en-US" sz="1400" dirty="0">
                <a:solidFill>
                  <a:schemeClr val="bg1"/>
                </a:solidFill>
              </a:rPr>
              <a:t> with collective approach to understanding the impact of electrification on the future of mobility and the future of the industry. </a:t>
            </a:r>
          </a:p>
          <a:p>
            <a:pPr algn="just"/>
            <a:endParaRPr lang="en-US" sz="1400" dirty="0">
              <a:solidFill>
                <a:schemeClr val="bg1"/>
              </a:solidFill>
            </a:endParaRPr>
          </a:p>
          <a:p>
            <a:pPr algn="just"/>
            <a:r>
              <a:rPr lang="en-US" sz="1400" dirty="0">
                <a:solidFill>
                  <a:schemeClr val="bg1"/>
                </a:solidFill>
              </a:rPr>
              <a:t>The EV </a:t>
            </a:r>
            <a:r>
              <a:rPr lang="en-US" sz="1400" dirty="0" err="1">
                <a:solidFill>
                  <a:schemeClr val="bg1"/>
                </a:solidFill>
              </a:rPr>
              <a:t>CoE</a:t>
            </a:r>
            <a:r>
              <a:rPr lang="en-US" sz="1400" dirty="0">
                <a:solidFill>
                  <a:schemeClr val="bg1"/>
                </a:solidFill>
              </a:rPr>
              <a:t> addresses this complex challenge by conducting fundamental research, working with industry and other stakeholders and also provide testing and qualification. </a:t>
            </a:r>
            <a:endParaRPr lang="en-IN" sz="1400" dirty="0">
              <a:solidFill>
                <a:schemeClr val="bg1"/>
              </a:solidFill>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66750" y="693293"/>
            <a:ext cx="2897387" cy="369332"/>
          </a:xfrm>
          <a:prstGeom prst="rect">
            <a:avLst/>
          </a:prstGeom>
          <a:noFill/>
        </p:spPr>
        <p:txBody>
          <a:bodyPr wrap="square">
            <a:spAutoFit/>
          </a:bodyPr>
          <a:lstStyle/>
          <a:p>
            <a:r>
              <a:rPr lang="en-IN" dirty="0">
                <a:solidFill>
                  <a:schemeClr val="accent4">
                    <a:lumMod val="40000"/>
                    <a:lumOff val="60000"/>
                  </a:schemeClr>
                </a:solidFill>
              </a:rPr>
              <a:t>TREST RESEARCH PARK</a:t>
            </a:r>
          </a:p>
        </p:txBody>
      </p:sp>
      <p:pic>
        <p:nvPicPr>
          <p:cNvPr id="4" name="Picture 3">
            <a:extLst>
              <a:ext uri="{FF2B5EF4-FFF2-40B4-BE49-F238E27FC236}">
                <a16:creationId xmlns:a16="http://schemas.microsoft.com/office/drawing/2014/main" id="{8055AEC7-3DB1-0BAA-CD3F-ED563E095938}"/>
              </a:ext>
            </a:extLst>
          </p:cNvPr>
          <p:cNvPicPr>
            <a:picLocks noChangeAspect="1"/>
          </p:cNvPicPr>
          <p:nvPr/>
        </p:nvPicPr>
        <p:blipFill>
          <a:blip r:embed="rId2"/>
          <a:stretch>
            <a:fillRect/>
          </a:stretch>
        </p:blipFill>
        <p:spPr>
          <a:xfrm>
            <a:off x="10578684" y="469856"/>
            <a:ext cx="876884" cy="446874"/>
          </a:xfrm>
          <a:prstGeom prst="rect">
            <a:avLst/>
          </a:prstGeom>
        </p:spPr>
      </p:pic>
      <p:pic>
        <p:nvPicPr>
          <p:cNvPr id="9" name="Picture 8">
            <a:extLst>
              <a:ext uri="{FF2B5EF4-FFF2-40B4-BE49-F238E27FC236}">
                <a16:creationId xmlns:a16="http://schemas.microsoft.com/office/drawing/2014/main" id="{AD94E1F2-3F21-18C7-DD08-AD279D5930FA}"/>
              </a:ext>
            </a:extLst>
          </p:cNvPr>
          <p:cNvPicPr>
            <a:picLocks noChangeAspect="1"/>
          </p:cNvPicPr>
          <p:nvPr/>
        </p:nvPicPr>
        <p:blipFill>
          <a:blip r:embed="rId3"/>
          <a:stretch>
            <a:fillRect/>
          </a:stretch>
        </p:blipFill>
        <p:spPr>
          <a:xfrm>
            <a:off x="3181532" y="629149"/>
            <a:ext cx="927539" cy="497621"/>
          </a:xfrm>
          <a:prstGeom prst="rect">
            <a:avLst/>
          </a:prstGeom>
        </p:spPr>
      </p:pic>
      <p:sp>
        <p:nvSpPr>
          <p:cNvPr id="7" name="TextBox 6">
            <a:extLst>
              <a:ext uri="{FF2B5EF4-FFF2-40B4-BE49-F238E27FC236}">
                <a16:creationId xmlns:a16="http://schemas.microsoft.com/office/drawing/2014/main" id="{014081EF-48BE-5923-E25D-08CC7C2F7A2B}"/>
              </a:ext>
            </a:extLst>
          </p:cNvPr>
          <p:cNvSpPr txBox="1"/>
          <p:nvPr/>
        </p:nvSpPr>
        <p:spPr>
          <a:xfrm>
            <a:off x="5664185" y="1062625"/>
            <a:ext cx="5865935" cy="5047536"/>
          </a:xfrm>
          <a:prstGeom prst="rect">
            <a:avLst/>
          </a:prstGeom>
          <a:noFill/>
        </p:spPr>
        <p:txBody>
          <a:bodyPr wrap="square">
            <a:spAutoFit/>
          </a:bodyPr>
          <a:lstStyle/>
          <a:p>
            <a:pPr marL="285750" indent="-285750" algn="just">
              <a:buFont typeface="Arial" panose="020B0604020202020204" pitchFamily="34" charset="0"/>
              <a:buChar char="•"/>
            </a:pPr>
            <a:r>
              <a:rPr lang="en-US" sz="1400" dirty="0"/>
              <a:t>To set up a Drive Train Lab, in order to facilitate the development testing of Drive Train Systems.</a:t>
            </a:r>
          </a:p>
          <a:p>
            <a:pPr marL="285750" indent="-285750" algn="just">
              <a:buFont typeface="Arial" panose="020B0604020202020204" pitchFamily="34" charset="0"/>
              <a:buChar char="•"/>
            </a:pPr>
            <a:r>
              <a:rPr lang="en-US" sz="1400" dirty="0"/>
              <a:t>The design, development, and testing of Drive Train Systems, along with the support of the Industry Partner.</a:t>
            </a:r>
          </a:p>
          <a:p>
            <a:pPr marL="285750" indent="-285750" algn="just">
              <a:buFont typeface="Arial" panose="020B0604020202020204" pitchFamily="34" charset="0"/>
              <a:buChar char="•"/>
            </a:pPr>
            <a:r>
              <a:rPr lang="en-US" sz="1400" dirty="0"/>
              <a:t>Promote Research in powertrain for indigenous technology development.</a:t>
            </a:r>
          </a:p>
          <a:p>
            <a:pPr algn="just"/>
            <a:endParaRPr lang="en-US" sz="1400" dirty="0"/>
          </a:p>
          <a:p>
            <a:pPr marL="285750" indent="-285750" algn="just">
              <a:buFont typeface="Arial" panose="020B0604020202020204" pitchFamily="34" charset="0"/>
              <a:buChar char="•"/>
            </a:pPr>
            <a:r>
              <a:rPr lang="en-US" sz="1400" dirty="0"/>
              <a:t>Provide testing facility for EV Technologies in a phased manner:</a:t>
            </a:r>
          </a:p>
          <a:p>
            <a:pPr algn="just"/>
            <a:endParaRPr lang="en-US" sz="1400" dirty="0"/>
          </a:p>
          <a:p>
            <a:pPr marL="374650" indent="-285750" algn="just">
              <a:buFont typeface="Wingdings" panose="05000000000000000000" pitchFamily="2" charset="2"/>
              <a:buChar char="v"/>
            </a:pPr>
            <a:r>
              <a:rPr lang="en-US" sz="1400" dirty="0"/>
              <a:t>Phase 1 - Powertrain Technology-Low Voltage, Low power systems for two and three-wheelers.</a:t>
            </a:r>
          </a:p>
          <a:p>
            <a:pPr marL="374650" indent="-285750" algn="just">
              <a:buFont typeface="Wingdings" panose="05000000000000000000" pitchFamily="2" charset="2"/>
              <a:buChar char="v"/>
            </a:pPr>
            <a:r>
              <a:rPr lang="en-US" sz="1400" dirty="0"/>
              <a:t>Phase 2 – Powertrain Technology-High Voltage, High power systems for cars, busses, and other commercial vehicles.</a:t>
            </a:r>
          </a:p>
          <a:p>
            <a:pPr marL="374650" indent="-285750" algn="just">
              <a:buFont typeface="Wingdings" panose="05000000000000000000" pitchFamily="2" charset="2"/>
              <a:buChar char="v"/>
            </a:pPr>
            <a:r>
              <a:rPr lang="en-US" sz="1400" dirty="0"/>
              <a:t>Phase 3 - Environmental testing facilities for powertrains.</a:t>
            </a:r>
          </a:p>
          <a:p>
            <a:pPr marL="374650" indent="-285750" algn="just">
              <a:buFont typeface="Wingdings" panose="05000000000000000000" pitchFamily="2" charset="2"/>
              <a:buChar char="v"/>
            </a:pPr>
            <a:r>
              <a:rPr lang="en-US" sz="1400" dirty="0"/>
              <a:t>Phase 4  - Testing facilities for battery manufacturing and charger manufacturing companies</a:t>
            </a:r>
          </a:p>
          <a:p>
            <a:pPr marL="88900" algn="just"/>
            <a:endParaRPr lang="en-US" sz="1400" dirty="0"/>
          </a:p>
          <a:p>
            <a:pPr marL="285750" indent="-285750" algn="just">
              <a:buFont typeface="Arial" panose="020B0604020202020204" pitchFamily="34" charset="0"/>
              <a:buChar char="•"/>
            </a:pPr>
            <a:r>
              <a:rPr lang="en-US" sz="1400" dirty="0" err="1"/>
              <a:t>Finalisation</a:t>
            </a:r>
            <a:r>
              <a:rPr lang="en-US" sz="1400" dirty="0"/>
              <a:t> of specifications of motor controller and development of 4.5 KW &amp; 120 KW Traction Motors.</a:t>
            </a:r>
          </a:p>
          <a:p>
            <a:pPr marL="285750" indent="-285750" algn="just">
              <a:buFont typeface="Arial" panose="020B0604020202020204" pitchFamily="34" charset="0"/>
              <a:buChar char="•"/>
            </a:pPr>
            <a:r>
              <a:rPr lang="en-US" sz="1400" dirty="0"/>
              <a:t>Development of IGBT/MOSFET-based controllers.</a:t>
            </a:r>
          </a:p>
          <a:p>
            <a:pPr marL="285750" indent="-285750" algn="just">
              <a:buFont typeface="Arial" panose="020B0604020202020204" pitchFamily="34" charset="0"/>
              <a:buChar char="•"/>
            </a:pPr>
            <a:r>
              <a:rPr lang="en-US" sz="1400" dirty="0"/>
              <a:t>Testing of Prototype (Motor &amp; Controller) for suitability for EV.</a:t>
            </a:r>
          </a:p>
          <a:p>
            <a:pPr marL="285750" indent="-285750" algn="just">
              <a:buFont typeface="Arial" panose="020B0604020202020204" pitchFamily="34" charset="0"/>
              <a:buChar char="•"/>
            </a:pPr>
            <a:r>
              <a:rPr lang="en-US" sz="1400" dirty="0"/>
              <a:t>Design optimization of Motor &amp; Controller.</a:t>
            </a:r>
          </a:p>
          <a:p>
            <a:pPr marL="285750" indent="-285750" algn="just">
              <a:buFont typeface="Arial" panose="020B0604020202020204" pitchFamily="34" charset="0"/>
              <a:buChar char="•"/>
            </a:pPr>
            <a:r>
              <a:rPr lang="en-US" sz="1400" dirty="0"/>
              <a:t>Development of Production-grade Motors and controllers to be manufactured and commercialized.</a:t>
            </a:r>
            <a:endParaRPr lang="en-IN" sz="1400" dirty="0"/>
          </a:p>
        </p:txBody>
      </p:sp>
    </p:spTree>
    <p:extLst>
      <p:ext uri="{BB962C8B-B14F-4D97-AF65-F5344CB8AC3E}">
        <p14:creationId xmlns:p14="http://schemas.microsoft.com/office/powerpoint/2010/main" val="1529906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3C7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CE52DB-0EBE-F7A9-E9A2-EBEED8228A58}"/>
              </a:ext>
            </a:extLst>
          </p:cNvPr>
          <p:cNvSpPr/>
          <p:nvPr/>
        </p:nvSpPr>
        <p:spPr>
          <a:xfrm>
            <a:off x="8459298" y="281771"/>
            <a:ext cx="3732702" cy="6576229"/>
          </a:xfrm>
          <a:prstGeom prst="rect">
            <a:avLst/>
          </a:prstGeom>
          <a:solidFill>
            <a:srgbClr val="133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aseline="-25000" dirty="0"/>
          </a:p>
        </p:txBody>
      </p:sp>
      <p:pic>
        <p:nvPicPr>
          <p:cNvPr id="4" name="Picture 3">
            <a:extLst>
              <a:ext uri="{FF2B5EF4-FFF2-40B4-BE49-F238E27FC236}">
                <a16:creationId xmlns:a16="http://schemas.microsoft.com/office/drawing/2014/main" id="{B5055F4C-6AE1-B6F3-1336-B8FFC2853A51}"/>
              </a:ext>
            </a:extLst>
          </p:cNvPr>
          <p:cNvPicPr>
            <a:picLocks noChangeAspect="1"/>
          </p:cNvPicPr>
          <p:nvPr/>
        </p:nvPicPr>
        <p:blipFill>
          <a:blip r:embed="rId2"/>
          <a:stretch>
            <a:fillRect/>
          </a:stretch>
        </p:blipFill>
        <p:spPr>
          <a:xfrm>
            <a:off x="4282024" y="1586395"/>
            <a:ext cx="3464548" cy="2800162"/>
          </a:xfrm>
          <a:prstGeom prst="rect">
            <a:avLst/>
          </a:prstGeom>
        </p:spPr>
      </p:pic>
      <p:pic>
        <p:nvPicPr>
          <p:cNvPr id="1026" name="Picture 2">
            <a:extLst>
              <a:ext uri="{FF2B5EF4-FFF2-40B4-BE49-F238E27FC236}">
                <a16:creationId xmlns:a16="http://schemas.microsoft.com/office/drawing/2014/main" id="{23246742-F0B6-9895-A3C5-1081FA9E1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4" t="22725" r="20836" b="15993"/>
          <a:stretch/>
        </p:blipFill>
        <p:spPr bwMode="auto">
          <a:xfrm>
            <a:off x="1756136" y="2048607"/>
            <a:ext cx="2240792" cy="2337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F0BDBE6-DD7E-78BD-0A86-EF80D619FCAF}"/>
              </a:ext>
            </a:extLst>
          </p:cNvPr>
          <p:cNvPicPr>
            <a:picLocks noChangeAspect="1"/>
          </p:cNvPicPr>
          <p:nvPr/>
        </p:nvPicPr>
        <p:blipFill rotWithShape="1">
          <a:blip r:embed="rId4"/>
          <a:srcRect l="2474" t="64890" r="50262" b="2662"/>
          <a:stretch/>
        </p:blipFill>
        <p:spPr>
          <a:xfrm>
            <a:off x="8031668" y="1884378"/>
            <a:ext cx="2293981" cy="2374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316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4993341" y="0"/>
            <a:ext cx="71986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14081EF-48BE-5923-E25D-08CC7C2F7A2B}"/>
              </a:ext>
            </a:extLst>
          </p:cNvPr>
          <p:cNvSpPr txBox="1"/>
          <p:nvPr/>
        </p:nvSpPr>
        <p:spPr>
          <a:xfrm>
            <a:off x="614360" y="1264994"/>
            <a:ext cx="3755417" cy="4955203"/>
          </a:xfrm>
          <a:prstGeom prst="rect">
            <a:avLst/>
          </a:prstGeom>
          <a:noFill/>
        </p:spPr>
        <p:txBody>
          <a:bodyPr wrap="square">
            <a:spAutoFit/>
          </a:bodyPr>
          <a:lstStyle/>
          <a:p>
            <a:pPr algn="just"/>
            <a:r>
              <a:rPr lang="en-US" sz="1500" dirty="0">
                <a:solidFill>
                  <a:schemeClr val="bg1"/>
                </a:solidFill>
                <a:latin typeface="+mj-lt"/>
              </a:rPr>
              <a:t>The Government of India plans to promote indigenous development and manufacturing of Electric Vehicles (EVs) and their components, under the National Mission for Tropical EV Technologies as well as the National Mission on Transformative Mobility &amp; Battery Storage. The Government of Kerala has come up with its EV Policy with a vision “To embrace electric mobility as a tool to promote shared mobility and clean transportation and ensure environmental sustainability, pollution reduction, energy efficiency and conservation, and to create an ecosystem for manufacturing EV components in Kerala.” The Government of Kerala views the adoption of electric mobility as an opportunity for the promotion of a related manufacturing ecosystem in the state. This gives an opportunity for developing associated technologies utilizing the mineral wealth available in the sands of Kerala.</a:t>
            </a:r>
          </a:p>
          <a:p>
            <a:pPr algn="just"/>
            <a:endParaRPr lang="en-US" sz="1600" dirty="0">
              <a:solidFill>
                <a:schemeClr val="bg1"/>
              </a:solidFill>
              <a:latin typeface="+mj-lt"/>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14360" y="613348"/>
            <a:ext cx="4378981" cy="553998"/>
          </a:xfrm>
          <a:prstGeom prst="rect">
            <a:avLst/>
          </a:prstGeom>
          <a:noFill/>
        </p:spPr>
        <p:txBody>
          <a:bodyPr wrap="square">
            <a:spAutoFit/>
          </a:bodyPr>
          <a:lstStyle/>
          <a:p>
            <a:r>
              <a:rPr lang="en-IN" sz="3000" dirty="0">
                <a:solidFill>
                  <a:schemeClr val="accent4">
                    <a:lumMod val="40000"/>
                    <a:lumOff val="60000"/>
                  </a:schemeClr>
                </a:solidFill>
                <a:latin typeface="Amasis MT Pro Medium" panose="02040604050005020304" pitchFamily="18" charset="0"/>
              </a:rPr>
              <a:t>EV CONSORTIUM</a:t>
            </a:r>
          </a:p>
        </p:txBody>
      </p:sp>
      <p:sp>
        <p:nvSpPr>
          <p:cNvPr id="23" name="TextBox 22">
            <a:extLst>
              <a:ext uri="{FF2B5EF4-FFF2-40B4-BE49-F238E27FC236}">
                <a16:creationId xmlns:a16="http://schemas.microsoft.com/office/drawing/2014/main" id="{E0F90242-273B-E00A-D3FA-52C57B0A3BA0}"/>
              </a:ext>
            </a:extLst>
          </p:cNvPr>
          <p:cNvSpPr txBox="1"/>
          <p:nvPr/>
        </p:nvSpPr>
        <p:spPr>
          <a:xfrm>
            <a:off x="5532975" y="986085"/>
            <a:ext cx="3479009" cy="1815882"/>
          </a:xfrm>
          <a:prstGeom prst="rect">
            <a:avLst/>
          </a:prstGeom>
          <a:noFill/>
        </p:spPr>
        <p:txBody>
          <a:bodyPr wrap="square">
            <a:spAutoFit/>
          </a:bodyPr>
          <a:lstStyle/>
          <a:p>
            <a:pPr algn="just"/>
            <a:r>
              <a:rPr lang="en-US" sz="1400" dirty="0">
                <a:latin typeface="+mj-lt"/>
              </a:rPr>
              <a:t>K-DISC was appointed by the Government of Kerala as the nodal agency to spearhead the formulation and implementation of the Electric Vehicles Policy for the State and also suggest ways of bringing value addition to the mineral-rich beach sands of Kerala that can be utilized as a catalyst for change and bring about a manufacturing ecosystem in Kerala.</a:t>
            </a:r>
            <a:endParaRPr lang="en-IN" sz="1400" dirty="0">
              <a:latin typeface="+mj-lt"/>
            </a:endParaRPr>
          </a:p>
        </p:txBody>
      </p:sp>
      <p:pic>
        <p:nvPicPr>
          <p:cNvPr id="28" name="Picture 27">
            <a:extLst>
              <a:ext uri="{FF2B5EF4-FFF2-40B4-BE49-F238E27FC236}">
                <a16:creationId xmlns:a16="http://schemas.microsoft.com/office/drawing/2014/main" id="{023CBF48-1815-06CD-6F3A-8C8169270526}"/>
              </a:ext>
            </a:extLst>
          </p:cNvPr>
          <p:cNvPicPr>
            <a:picLocks noChangeAspect="1"/>
          </p:cNvPicPr>
          <p:nvPr/>
        </p:nvPicPr>
        <p:blipFill>
          <a:blip r:embed="rId3"/>
          <a:stretch>
            <a:fillRect/>
          </a:stretch>
        </p:blipFill>
        <p:spPr>
          <a:xfrm>
            <a:off x="10621728" y="421877"/>
            <a:ext cx="1107125" cy="564208"/>
          </a:xfrm>
          <a:prstGeom prst="rect">
            <a:avLst/>
          </a:prstGeom>
        </p:spPr>
      </p:pic>
      <p:pic>
        <p:nvPicPr>
          <p:cNvPr id="3" name="Picture 2">
            <a:extLst>
              <a:ext uri="{FF2B5EF4-FFF2-40B4-BE49-F238E27FC236}">
                <a16:creationId xmlns:a16="http://schemas.microsoft.com/office/drawing/2014/main" id="{FAB4269B-C6F9-523C-28BD-B9E947DD34C3}"/>
              </a:ext>
            </a:extLst>
          </p:cNvPr>
          <p:cNvPicPr>
            <a:picLocks noChangeAspect="1"/>
          </p:cNvPicPr>
          <p:nvPr/>
        </p:nvPicPr>
        <p:blipFill>
          <a:blip r:embed="rId4"/>
          <a:stretch>
            <a:fillRect/>
          </a:stretch>
        </p:blipFill>
        <p:spPr>
          <a:xfrm>
            <a:off x="5532975" y="3344565"/>
            <a:ext cx="5968277" cy="2970836"/>
          </a:xfrm>
          <a:prstGeom prst="rect">
            <a:avLst/>
          </a:prstGeom>
        </p:spPr>
      </p:pic>
    </p:spTree>
    <p:extLst>
      <p:ext uri="{BB962C8B-B14F-4D97-AF65-F5344CB8AC3E}">
        <p14:creationId xmlns:p14="http://schemas.microsoft.com/office/powerpoint/2010/main" val="2611801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819775" y="0"/>
            <a:ext cx="63722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14081EF-48BE-5923-E25D-08CC7C2F7A2B}"/>
              </a:ext>
            </a:extLst>
          </p:cNvPr>
          <p:cNvSpPr txBox="1"/>
          <p:nvPr/>
        </p:nvSpPr>
        <p:spPr>
          <a:xfrm>
            <a:off x="676275" y="1232949"/>
            <a:ext cx="3757615" cy="4708981"/>
          </a:xfrm>
          <a:prstGeom prst="rect">
            <a:avLst/>
          </a:prstGeom>
          <a:noFill/>
        </p:spPr>
        <p:txBody>
          <a:bodyPr wrap="square">
            <a:spAutoFit/>
          </a:bodyPr>
          <a:lstStyle/>
          <a:p>
            <a:pPr algn="just"/>
            <a:r>
              <a:rPr lang="en-US" sz="1500" b="0" i="0" dirty="0">
                <a:solidFill>
                  <a:schemeClr val="bg1"/>
                </a:solidFill>
                <a:effectLst/>
                <a:latin typeface="Arimo"/>
              </a:rPr>
              <a:t>Kerala Development and Innovation Strategic Council (K-DISC) is the strategic think-tank advisory body of the Government of Kerala, formulating plans reflecting the latest in technology, product and process innovations for the development of the State. It seeks to address the challenges of providing holistic health care, employment, social security, infrastructure, food and nutrition security with a pro-poor bias, gender justice and inclusion of outliers, within severe fiscal constraints.</a:t>
            </a:r>
          </a:p>
          <a:p>
            <a:pPr algn="just"/>
            <a:endParaRPr lang="en-US" sz="1500" dirty="0">
              <a:solidFill>
                <a:schemeClr val="bg1"/>
              </a:solidFill>
              <a:latin typeface="Arimo"/>
            </a:endParaRPr>
          </a:p>
          <a:p>
            <a:pPr algn="just"/>
            <a:r>
              <a:rPr lang="en-US" sz="1500" dirty="0">
                <a:solidFill>
                  <a:schemeClr val="bg1"/>
                </a:solidFill>
                <a:latin typeface="Arimo"/>
              </a:rPr>
              <a:t>VISION:</a:t>
            </a:r>
          </a:p>
          <a:p>
            <a:pPr algn="just"/>
            <a:r>
              <a:rPr lang="en-US" sz="1500" b="0" i="0" dirty="0">
                <a:solidFill>
                  <a:schemeClr val="bg1"/>
                </a:solidFill>
                <a:effectLst/>
              </a:rPr>
              <a:t>A competitive and inclusive Kerala through the creation of a healthy, conducive ecosystem for transformative and bold innovations through new directions in technology, product, and process innovations.</a:t>
            </a:r>
            <a:endParaRPr lang="en-US" sz="1500" dirty="0">
              <a:solidFill>
                <a:schemeClr val="bg1"/>
              </a:solidFill>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76275" y="458321"/>
            <a:ext cx="3690940" cy="646331"/>
          </a:xfrm>
          <a:prstGeom prst="rect">
            <a:avLst/>
          </a:prstGeom>
          <a:noFill/>
        </p:spPr>
        <p:txBody>
          <a:bodyPr wrap="square">
            <a:spAutoFit/>
          </a:bodyPr>
          <a:lstStyle/>
          <a:p>
            <a:r>
              <a:rPr lang="en-IN" sz="3600" dirty="0">
                <a:solidFill>
                  <a:schemeClr val="accent4">
                    <a:lumMod val="40000"/>
                    <a:lumOff val="60000"/>
                  </a:schemeClr>
                </a:solidFill>
                <a:latin typeface="Amasis MT Pro Medium" panose="02040604050005020304" pitchFamily="18" charset="0"/>
              </a:rPr>
              <a:t>K-DISC</a:t>
            </a:r>
          </a:p>
        </p:txBody>
      </p:sp>
      <p:pic>
        <p:nvPicPr>
          <p:cNvPr id="2050" name="Picture 2" descr="Ingen fotobeskrivning tillgänglig.">
            <a:extLst>
              <a:ext uri="{FF2B5EF4-FFF2-40B4-BE49-F238E27FC236}">
                <a16:creationId xmlns:a16="http://schemas.microsoft.com/office/drawing/2014/main" id="{3F9EE79A-7069-68BC-CD1A-7739A5D76F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68" t="27141" r="26180" b="28516"/>
          <a:stretch/>
        </p:blipFill>
        <p:spPr bwMode="auto">
          <a:xfrm>
            <a:off x="4993341" y="-7979"/>
            <a:ext cx="719866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gen fotobeskrivning tillgänglig.">
            <a:extLst>
              <a:ext uri="{FF2B5EF4-FFF2-40B4-BE49-F238E27FC236}">
                <a16:creationId xmlns:a16="http://schemas.microsoft.com/office/drawing/2014/main" id="{A6D9B5F4-A9FA-4FDB-39A4-A3C441B814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139" b="88472"/>
          <a:stretch/>
        </p:blipFill>
        <p:spPr bwMode="auto">
          <a:xfrm>
            <a:off x="3343275" y="458321"/>
            <a:ext cx="1090615" cy="505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3"/>
          <a:stretch>
            <a:fillRect/>
          </a:stretch>
        </p:blipFill>
        <p:spPr>
          <a:xfrm>
            <a:off x="11205713" y="407279"/>
            <a:ext cx="786262" cy="400691"/>
          </a:xfrm>
          <a:prstGeom prst="rect">
            <a:avLst/>
          </a:prstGeom>
        </p:spPr>
      </p:pic>
    </p:spTree>
    <p:extLst>
      <p:ext uri="{BB962C8B-B14F-4D97-AF65-F5344CB8AC3E}">
        <p14:creationId xmlns:p14="http://schemas.microsoft.com/office/powerpoint/2010/main" val="415343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002305" y="0"/>
            <a:ext cx="718969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Role  of K-DISC in EV Consortium</a:t>
            </a:r>
          </a:p>
        </p:txBody>
      </p:sp>
      <p:sp>
        <p:nvSpPr>
          <p:cNvPr id="5" name="TextBox 4">
            <a:extLst>
              <a:ext uri="{FF2B5EF4-FFF2-40B4-BE49-F238E27FC236}">
                <a16:creationId xmlns:a16="http://schemas.microsoft.com/office/drawing/2014/main" id="{014081EF-48BE-5923-E25D-08CC7C2F7A2B}"/>
              </a:ext>
            </a:extLst>
          </p:cNvPr>
          <p:cNvSpPr txBox="1"/>
          <p:nvPr/>
        </p:nvSpPr>
        <p:spPr>
          <a:xfrm>
            <a:off x="621464" y="933341"/>
            <a:ext cx="3690940" cy="5262979"/>
          </a:xfrm>
          <a:prstGeom prst="rect">
            <a:avLst/>
          </a:prstGeom>
          <a:noFill/>
        </p:spPr>
        <p:txBody>
          <a:bodyPr wrap="square">
            <a:spAutoFit/>
          </a:bodyPr>
          <a:lstStyle/>
          <a:p>
            <a:pPr algn="just"/>
            <a:r>
              <a:rPr lang="en-US" sz="1600" b="1" i="0">
                <a:solidFill>
                  <a:schemeClr val="bg1"/>
                </a:solidFill>
                <a:effectLst/>
              </a:rPr>
              <a:t>Mission:</a:t>
            </a:r>
          </a:p>
          <a:p>
            <a:pPr algn="just"/>
            <a:endParaRPr lang="en-US" sz="1600" b="1" i="0" dirty="0">
              <a:solidFill>
                <a:schemeClr val="bg1"/>
              </a:solidFill>
              <a:effectLst/>
            </a:endParaRPr>
          </a:p>
          <a:p>
            <a:pPr algn="just"/>
            <a:r>
              <a:rPr lang="en-US" sz="1600" b="0" i="0">
                <a:solidFill>
                  <a:schemeClr val="bg1"/>
                </a:solidFill>
                <a:effectLst/>
              </a:rPr>
              <a:t>1.Holistic </a:t>
            </a:r>
            <a:r>
              <a:rPr lang="en-US" sz="1600" b="0" i="0" dirty="0">
                <a:solidFill>
                  <a:schemeClr val="bg1"/>
                </a:solidFill>
                <a:effectLst/>
              </a:rPr>
              <a:t>And Quality Human Development </a:t>
            </a:r>
            <a:r>
              <a:rPr lang="en-US" sz="1600" b="0" i="0">
                <a:solidFill>
                  <a:schemeClr val="bg1"/>
                </a:solidFill>
                <a:effectLst/>
              </a:rPr>
              <a:t>In Kerala.</a:t>
            </a:r>
          </a:p>
          <a:p>
            <a:pPr algn="just"/>
            <a:endParaRPr lang="en-US" sz="1600" b="0" i="0">
              <a:solidFill>
                <a:schemeClr val="bg1"/>
              </a:solidFill>
              <a:effectLst/>
            </a:endParaRPr>
          </a:p>
          <a:p>
            <a:pPr marL="171450" indent="-171450" algn="just">
              <a:buFont typeface="Wingdings" panose="05000000000000000000" pitchFamily="2" charset="2"/>
              <a:buChar char="§"/>
            </a:pPr>
            <a:r>
              <a:rPr lang="en-US" sz="1600" b="0" i="0">
                <a:solidFill>
                  <a:schemeClr val="bg1"/>
                </a:solidFill>
                <a:effectLst/>
              </a:rPr>
              <a:t> </a:t>
            </a:r>
            <a:r>
              <a:rPr lang="en-US" sz="1600" b="0" i="0" dirty="0">
                <a:solidFill>
                  <a:schemeClr val="bg1"/>
                </a:solidFill>
                <a:effectLst/>
              </a:rPr>
              <a:t>Fostering innovation by elevating participants’ creative thinking.</a:t>
            </a:r>
          </a:p>
          <a:p>
            <a:pPr marL="171450" indent="-171450" algn="just">
              <a:buFont typeface="Wingdings" panose="05000000000000000000" pitchFamily="2" charset="2"/>
              <a:buChar char="§"/>
            </a:pPr>
            <a:r>
              <a:rPr lang="en-US" sz="1600" b="0" i="0" dirty="0">
                <a:solidFill>
                  <a:schemeClr val="bg1"/>
                </a:solidFill>
                <a:effectLst/>
              </a:rPr>
              <a:t> Promoting collaborative, human-centered, real-life, multifaceted-interdisciplinary problem-solving in a framework of design-thinking, bricolage, and maker spaces.</a:t>
            </a:r>
          </a:p>
          <a:p>
            <a:pPr marL="171450" indent="-171450" algn="just">
              <a:buFont typeface="Wingdings" panose="05000000000000000000" pitchFamily="2" charset="2"/>
              <a:buChar char="§"/>
            </a:pPr>
            <a:r>
              <a:rPr lang="en-US" sz="1600" b="0" i="0" dirty="0">
                <a:solidFill>
                  <a:schemeClr val="bg1"/>
                </a:solidFill>
                <a:effectLst/>
              </a:rPr>
              <a:t>Promoting core values of practice of STEM like scientific temper, searching for uncertainty, recognizing ambiguity, and learning from failures through past and present learning.</a:t>
            </a:r>
          </a:p>
          <a:p>
            <a:pPr marL="171450" indent="-171450" algn="just">
              <a:buFont typeface="Wingdings" panose="05000000000000000000" pitchFamily="2" charset="2"/>
              <a:buChar char="§"/>
            </a:pPr>
            <a:r>
              <a:rPr lang="en-US" sz="1600" b="0" i="0" dirty="0">
                <a:solidFill>
                  <a:schemeClr val="bg1"/>
                </a:solidFill>
                <a:effectLst/>
              </a:rPr>
              <a:t>Developing </a:t>
            </a:r>
            <a:r>
              <a:rPr lang="en-US" sz="1600" b="0" i="0" dirty="0" err="1">
                <a:solidFill>
                  <a:schemeClr val="bg1"/>
                </a:solidFill>
                <a:effectLst/>
              </a:rPr>
              <a:t>programmes</a:t>
            </a:r>
            <a:r>
              <a:rPr lang="en-US" sz="1600" b="0" i="0" dirty="0">
                <a:solidFill>
                  <a:schemeClr val="bg1"/>
                </a:solidFill>
                <a:effectLst/>
              </a:rPr>
              <a:t> for the workforce to improve their employability and adapt to new forms of </a:t>
            </a:r>
            <a:r>
              <a:rPr lang="en-US" sz="1600" b="0" i="0">
                <a:solidFill>
                  <a:schemeClr val="bg1"/>
                </a:solidFill>
                <a:effectLst/>
              </a:rPr>
              <a:t>work.</a:t>
            </a:r>
            <a:endParaRPr lang="en-US" sz="1600" b="0" i="0" dirty="0">
              <a:solidFill>
                <a:schemeClr val="bg1"/>
              </a:solidFill>
              <a:effectLst/>
            </a:endParaRPr>
          </a:p>
        </p:txBody>
      </p:sp>
      <p:sp>
        <p:nvSpPr>
          <p:cNvPr id="4" name="TextBox 3">
            <a:extLst>
              <a:ext uri="{FF2B5EF4-FFF2-40B4-BE49-F238E27FC236}">
                <a16:creationId xmlns:a16="http://schemas.microsoft.com/office/drawing/2014/main" id="{9C345B4B-2A63-D31B-F4A6-628DEC5072E5}"/>
              </a:ext>
            </a:extLst>
          </p:cNvPr>
          <p:cNvSpPr txBox="1"/>
          <p:nvPr/>
        </p:nvSpPr>
        <p:spPr>
          <a:xfrm>
            <a:off x="5690031" y="842550"/>
            <a:ext cx="4457339" cy="461665"/>
          </a:xfrm>
          <a:prstGeom prst="rect">
            <a:avLst/>
          </a:prstGeom>
          <a:noFill/>
        </p:spPr>
        <p:txBody>
          <a:bodyPr wrap="square">
            <a:spAutoFit/>
          </a:bodyPr>
          <a:lstStyle/>
          <a:p>
            <a:r>
              <a:rPr lang="en-IN" sz="2400" dirty="0">
                <a:solidFill>
                  <a:schemeClr val="accent5">
                    <a:lumMod val="75000"/>
                  </a:schemeClr>
                </a:solidFill>
              </a:rPr>
              <a:t>Role  of K-DISC in EV Consortium</a:t>
            </a:r>
            <a:endParaRPr lang="en-IN" sz="2400" dirty="0">
              <a:solidFill>
                <a:schemeClr val="accent5">
                  <a:lumMod val="75000"/>
                </a:schemeClr>
              </a:solidFill>
              <a:latin typeface="Amasis MT Pro Medium" panose="02040604050005020304" pitchFamily="18" charset="0"/>
            </a:endParaRPr>
          </a:p>
        </p:txBody>
      </p:sp>
      <p:sp>
        <p:nvSpPr>
          <p:cNvPr id="9" name="TextBox 8">
            <a:extLst>
              <a:ext uri="{FF2B5EF4-FFF2-40B4-BE49-F238E27FC236}">
                <a16:creationId xmlns:a16="http://schemas.microsoft.com/office/drawing/2014/main" id="{E6472CEB-2B20-3D59-DF63-E1BEA1F391AA}"/>
              </a:ext>
            </a:extLst>
          </p:cNvPr>
          <p:cNvSpPr txBox="1"/>
          <p:nvPr/>
        </p:nvSpPr>
        <p:spPr>
          <a:xfrm>
            <a:off x="621463" y="348566"/>
            <a:ext cx="3690940" cy="584775"/>
          </a:xfrm>
          <a:prstGeom prst="rect">
            <a:avLst/>
          </a:prstGeom>
          <a:noFill/>
        </p:spPr>
        <p:txBody>
          <a:bodyPr wrap="square">
            <a:spAutoFit/>
          </a:bodyPr>
          <a:lstStyle/>
          <a:p>
            <a:r>
              <a:rPr lang="en-IN" sz="3200" dirty="0">
                <a:solidFill>
                  <a:schemeClr val="accent4">
                    <a:lumMod val="40000"/>
                    <a:lumOff val="60000"/>
                  </a:schemeClr>
                </a:solidFill>
                <a:latin typeface="Amasis MT Pro Medium" panose="02040604050005020304" pitchFamily="18" charset="0"/>
              </a:rPr>
              <a:t>K-DISC</a:t>
            </a:r>
          </a:p>
        </p:txBody>
      </p:sp>
      <p:pic>
        <p:nvPicPr>
          <p:cNvPr id="11" name="Picture 10">
            <a:extLst>
              <a:ext uri="{FF2B5EF4-FFF2-40B4-BE49-F238E27FC236}">
                <a16:creationId xmlns:a16="http://schemas.microsoft.com/office/drawing/2014/main" id="{67E8C825-3CDD-5E7A-28F2-A6C24B012547}"/>
              </a:ext>
            </a:extLst>
          </p:cNvPr>
          <p:cNvPicPr>
            <a:picLocks noChangeAspect="1"/>
          </p:cNvPicPr>
          <p:nvPr/>
        </p:nvPicPr>
        <p:blipFill rotWithShape="1">
          <a:blip r:embed="rId2"/>
          <a:srcRect l="4466" r="17396"/>
          <a:stretch/>
        </p:blipFill>
        <p:spPr>
          <a:xfrm>
            <a:off x="7352833" y="3981674"/>
            <a:ext cx="2015875" cy="1939155"/>
          </a:xfrm>
          <a:prstGeom prst="rect">
            <a:avLst/>
          </a:prstGeom>
        </p:spPr>
      </p:pic>
      <p:pic>
        <p:nvPicPr>
          <p:cNvPr id="10" name="Picture 4" descr="Ingen fotobeskrivning tillgänglig.">
            <a:extLst>
              <a:ext uri="{FF2B5EF4-FFF2-40B4-BE49-F238E27FC236}">
                <a16:creationId xmlns:a16="http://schemas.microsoft.com/office/drawing/2014/main" id="{A6D9B5F4-A9FA-4FDB-39A4-A3C441B81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139" b="88472"/>
          <a:stretch/>
        </p:blipFill>
        <p:spPr bwMode="auto">
          <a:xfrm>
            <a:off x="3118656" y="487672"/>
            <a:ext cx="1090615" cy="505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9B9E00-B49F-6F4C-F964-A861D622483D}"/>
              </a:ext>
            </a:extLst>
          </p:cNvPr>
          <p:cNvSpPr txBox="1"/>
          <p:nvPr/>
        </p:nvSpPr>
        <p:spPr>
          <a:xfrm>
            <a:off x="5709830" y="1369028"/>
            <a:ext cx="4107113" cy="2800767"/>
          </a:xfrm>
          <a:prstGeom prst="rect">
            <a:avLst/>
          </a:prstGeom>
          <a:noFill/>
        </p:spPr>
        <p:txBody>
          <a:bodyPr wrap="square">
            <a:spAutoFit/>
          </a:bodyPr>
          <a:lstStyle/>
          <a:p>
            <a:pPr algn="just"/>
            <a:r>
              <a:rPr lang="en-US" sz="1600" dirty="0"/>
              <a:t>Anchor coordinator of the EV Consortium project.</a:t>
            </a:r>
            <a:r>
              <a:rPr lang="en-IN" sz="1600" dirty="0"/>
              <a:t> </a:t>
            </a:r>
            <a:endParaRPr lang="en-US" sz="1600" dirty="0"/>
          </a:p>
          <a:p>
            <a:pPr algn="just"/>
            <a:endParaRPr lang="en-US" sz="1600" dirty="0"/>
          </a:p>
          <a:p>
            <a:pPr algn="just"/>
            <a:r>
              <a:rPr lang="en-US" sz="1600" dirty="0"/>
              <a:t>To support and coordinate the Partners in developing the EV Manufacturing ecosystem in Kerala.</a:t>
            </a:r>
          </a:p>
          <a:p>
            <a:pPr algn="just"/>
            <a:endParaRPr lang="en-US" sz="1600" dirty="0"/>
          </a:p>
          <a:p>
            <a:pPr algn="just"/>
            <a:r>
              <a:rPr lang="en-US" sz="1600" dirty="0"/>
              <a:t>To bring in suitable Private players and  Government institutions in the Consortium whenever required.</a:t>
            </a:r>
          </a:p>
          <a:p>
            <a:pPr algn="just"/>
            <a:endParaRPr lang="en-US" sz="1600" dirty="0"/>
          </a:p>
        </p:txBody>
      </p:sp>
      <p:sp>
        <p:nvSpPr>
          <p:cNvPr id="18" name="Rectangle 17"/>
          <p:cNvSpPr/>
          <p:nvPr/>
        </p:nvSpPr>
        <p:spPr>
          <a:xfrm>
            <a:off x="10312396" y="1336435"/>
            <a:ext cx="1495673" cy="489707"/>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4"/>
          <a:stretch>
            <a:fillRect/>
          </a:stretch>
        </p:blipFill>
        <p:spPr>
          <a:xfrm>
            <a:off x="10312396" y="933341"/>
            <a:ext cx="1495358" cy="779492"/>
          </a:xfrm>
          <a:prstGeom prst="rect">
            <a:avLst/>
          </a:prstGeom>
        </p:spPr>
      </p:pic>
    </p:spTree>
    <p:extLst>
      <p:ext uri="{BB962C8B-B14F-4D97-AF65-F5344CB8AC3E}">
        <p14:creationId xmlns:p14="http://schemas.microsoft.com/office/powerpoint/2010/main" val="239483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002305" y="-733"/>
            <a:ext cx="718969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Role  of K-DISC in EV Consortium</a:t>
            </a:r>
          </a:p>
        </p:txBody>
      </p:sp>
      <p:sp>
        <p:nvSpPr>
          <p:cNvPr id="5" name="TextBox 4">
            <a:extLst>
              <a:ext uri="{FF2B5EF4-FFF2-40B4-BE49-F238E27FC236}">
                <a16:creationId xmlns:a16="http://schemas.microsoft.com/office/drawing/2014/main" id="{014081EF-48BE-5923-E25D-08CC7C2F7A2B}"/>
              </a:ext>
            </a:extLst>
          </p:cNvPr>
          <p:cNvSpPr txBox="1"/>
          <p:nvPr/>
        </p:nvSpPr>
        <p:spPr>
          <a:xfrm>
            <a:off x="621463" y="1040900"/>
            <a:ext cx="3797843" cy="5262979"/>
          </a:xfrm>
          <a:prstGeom prst="rect">
            <a:avLst/>
          </a:prstGeom>
          <a:noFill/>
        </p:spPr>
        <p:txBody>
          <a:bodyPr wrap="square">
            <a:spAutoFit/>
          </a:bodyPr>
          <a:lstStyle/>
          <a:p>
            <a:pPr algn="just"/>
            <a:r>
              <a:rPr lang="en-US" sz="1400">
                <a:solidFill>
                  <a:schemeClr val="bg1"/>
                </a:solidFill>
              </a:rPr>
              <a:t>2. A Knowledge-Centered Technology Based Local  </a:t>
            </a:r>
          </a:p>
          <a:p>
            <a:pPr algn="just"/>
            <a:r>
              <a:rPr lang="en-US" sz="1400">
                <a:solidFill>
                  <a:schemeClr val="bg1"/>
                </a:solidFill>
              </a:rPr>
              <a:t>    Economy With Global Connect</a:t>
            </a:r>
          </a:p>
          <a:p>
            <a:pPr algn="just"/>
            <a:endParaRPr lang="en-US" sz="1400">
              <a:solidFill>
                <a:schemeClr val="bg1"/>
              </a:solidFill>
            </a:endParaRPr>
          </a:p>
          <a:p>
            <a:pPr marL="171450" indent="-171450" algn="just">
              <a:buFont typeface="Wingdings" panose="05000000000000000000" pitchFamily="2" charset="2"/>
              <a:buChar char="§"/>
            </a:pPr>
            <a:r>
              <a:rPr lang="en-US" sz="1400">
                <a:solidFill>
                  <a:schemeClr val="bg1"/>
                </a:solidFill>
              </a:rPr>
              <a:t> A modern and competitive tech-savvy workforce with capabilities in handling complex problems.</a:t>
            </a:r>
          </a:p>
          <a:p>
            <a:pPr marL="171450" indent="-171450" algn="just">
              <a:buFont typeface="Wingdings" panose="05000000000000000000" pitchFamily="2" charset="2"/>
              <a:buChar char="§"/>
            </a:pPr>
            <a:r>
              <a:rPr lang="en-US" sz="1400">
                <a:solidFill>
                  <a:schemeClr val="bg1"/>
                </a:solidFill>
              </a:rPr>
              <a:t>Innovative, resilient, and environment–friendly development infrastructure for rapid growth.</a:t>
            </a:r>
          </a:p>
          <a:p>
            <a:pPr marL="171450" indent="-171450" algn="just">
              <a:buFont typeface="Wingdings" panose="05000000000000000000" pitchFamily="2" charset="2"/>
              <a:buChar char="§"/>
            </a:pPr>
            <a:r>
              <a:rPr lang="en-US" sz="1400">
                <a:solidFill>
                  <a:schemeClr val="bg1"/>
                </a:solidFill>
              </a:rPr>
              <a:t>Modern governance system capable of handling second-generation development issues.</a:t>
            </a:r>
          </a:p>
          <a:p>
            <a:pPr algn="just"/>
            <a:endParaRPr lang="en-US" sz="1400">
              <a:solidFill>
                <a:schemeClr val="bg1"/>
              </a:solidFill>
            </a:endParaRPr>
          </a:p>
          <a:p>
            <a:pPr algn="just"/>
            <a:r>
              <a:rPr lang="en-US" sz="1400">
                <a:solidFill>
                  <a:schemeClr val="bg1"/>
                </a:solidFill>
              </a:rPr>
              <a:t>3. Enhanced Inclusion, Participation, And Self-  </a:t>
            </a:r>
          </a:p>
          <a:p>
            <a:pPr algn="just"/>
            <a:r>
              <a:rPr lang="en-US" sz="1400">
                <a:solidFill>
                  <a:schemeClr val="bg1"/>
                </a:solidFill>
              </a:rPr>
              <a:t>    Reliance Through Cutting-Edge Knowledge And   </a:t>
            </a:r>
          </a:p>
          <a:p>
            <a:pPr algn="just"/>
            <a:r>
              <a:rPr lang="en-US" sz="1400">
                <a:solidFill>
                  <a:schemeClr val="bg1"/>
                </a:solidFill>
              </a:rPr>
              <a:t>    Technology.</a:t>
            </a:r>
          </a:p>
          <a:p>
            <a:pPr algn="just"/>
            <a:endParaRPr lang="en-US" sz="1400">
              <a:solidFill>
                <a:schemeClr val="bg1"/>
              </a:solidFill>
            </a:endParaRPr>
          </a:p>
          <a:p>
            <a:pPr marL="171450" indent="-171450" algn="just">
              <a:buFont typeface="Arial" panose="020B0604020202020204" pitchFamily="34" charset="0"/>
              <a:buChar char="•"/>
            </a:pPr>
            <a:r>
              <a:rPr lang="en-US" sz="1400">
                <a:solidFill>
                  <a:schemeClr val="bg1"/>
                </a:solidFill>
              </a:rPr>
              <a:t> Enhanced capacities of the marginalised in the current economic environment through protective processes, institutional systems, technology, and multi-stakeholder platforms.</a:t>
            </a:r>
          </a:p>
          <a:p>
            <a:pPr algn="just"/>
            <a:endParaRPr lang="en-US" sz="1400">
              <a:solidFill>
                <a:schemeClr val="bg1"/>
              </a:solidFill>
            </a:endParaRPr>
          </a:p>
          <a:p>
            <a:pPr algn="just"/>
            <a:r>
              <a:rPr lang="en-US" sz="1400">
                <a:solidFill>
                  <a:schemeClr val="bg1"/>
                </a:solidFill>
              </a:rPr>
              <a:t>4. Seeding New Knowledge-Based Industries    </a:t>
            </a:r>
          </a:p>
          <a:p>
            <a:pPr algn="just"/>
            <a:r>
              <a:rPr lang="en-US" sz="1400">
                <a:solidFill>
                  <a:schemeClr val="bg1"/>
                </a:solidFill>
              </a:rPr>
              <a:t>    Through Coordinated Projects With The   </a:t>
            </a:r>
          </a:p>
          <a:p>
            <a:pPr algn="just"/>
            <a:r>
              <a:rPr lang="en-US" sz="1400">
                <a:solidFill>
                  <a:schemeClr val="bg1"/>
                </a:solidFill>
              </a:rPr>
              <a:t>    Participation Of Multiple Stakeholders.</a:t>
            </a:r>
            <a:endParaRPr lang="en-US" sz="1400" dirty="0">
              <a:solidFill>
                <a:schemeClr val="bg1"/>
              </a:solidFill>
            </a:endParaRPr>
          </a:p>
        </p:txBody>
      </p:sp>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2"/>
          <a:stretch>
            <a:fillRect/>
          </a:stretch>
        </p:blipFill>
        <p:spPr>
          <a:xfrm>
            <a:off x="10752992" y="372653"/>
            <a:ext cx="1055894" cy="538099"/>
          </a:xfrm>
          <a:prstGeom prst="rect">
            <a:avLst/>
          </a:prstGeom>
        </p:spPr>
      </p:pic>
      <p:sp>
        <p:nvSpPr>
          <p:cNvPr id="4" name="TextBox 3">
            <a:extLst>
              <a:ext uri="{FF2B5EF4-FFF2-40B4-BE49-F238E27FC236}">
                <a16:creationId xmlns:a16="http://schemas.microsoft.com/office/drawing/2014/main" id="{9C345B4B-2A63-D31B-F4A6-628DEC5072E5}"/>
              </a:ext>
            </a:extLst>
          </p:cNvPr>
          <p:cNvSpPr txBox="1"/>
          <p:nvPr/>
        </p:nvSpPr>
        <p:spPr>
          <a:xfrm>
            <a:off x="6299138" y="579234"/>
            <a:ext cx="4250065" cy="461665"/>
          </a:xfrm>
          <a:prstGeom prst="rect">
            <a:avLst/>
          </a:prstGeom>
          <a:noFill/>
        </p:spPr>
        <p:txBody>
          <a:bodyPr wrap="square">
            <a:spAutoFit/>
          </a:bodyPr>
          <a:lstStyle/>
          <a:p>
            <a:r>
              <a:rPr lang="en-IN" sz="2400" dirty="0">
                <a:solidFill>
                  <a:schemeClr val="accent5">
                    <a:lumMod val="75000"/>
                  </a:schemeClr>
                </a:solidFill>
              </a:rPr>
              <a:t>Role  of K-DISC in EV </a:t>
            </a:r>
            <a:r>
              <a:rPr lang="en-IN" dirty="0">
                <a:solidFill>
                  <a:schemeClr val="accent5">
                    <a:lumMod val="75000"/>
                  </a:schemeClr>
                </a:solidFill>
              </a:rPr>
              <a:t>Consortium</a:t>
            </a:r>
            <a:endParaRPr lang="en-IN" dirty="0">
              <a:solidFill>
                <a:schemeClr val="accent5">
                  <a:lumMod val="75000"/>
                </a:schemeClr>
              </a:solidFill>
              <a:latin typeface="Amasis MT Pro Medium" panose="02040604050005020304" pitchFamily="18" charset="0"/>
            </a:endParaRPr>
          </a:p>
        </p:txBody>
      </p:sp>
      <p:sp>
        <p:nvSpPr>
          <p:cNvPr id="7" name="TextBox 6">
            <a:extLst>
              <a:ext uri="{FF2B5EF4-FFF2-40B4-BE49-F238E27FC236}">
                <a16:creationId xmlns:a16="http://schemas.microsoft.com/office/drawing/2014/main" id="{E6472CEB-2B20-3D59-DF63-E1BEA1F391AA}"/>
              </a:ext>
            </a:extLst>
          </p:cNvPr>
          <p:cNvSpPr txBox="1"/>
          <p:nvPr/>
        </p:nvSpPr>
        <p:spPr>
          <a:xfrm>
            <a:off x="559916" y="345723"/>
            <a:ext cx="3690940" cy="584775"/>
          </a:xfrm>
          <a:prstGeom prst="rect">
            <a:avLst/>
          </a:prstGeom>
          <a:noFill/>
        </p:spPr>
        <p:txBody>
          <a:bodyPr wrap="square">
            <a:spAutoFit/>
          </a:bodyPr>
          <a:lstStyle/>
          <a:p>
            <a:r>
              <a:rPr lang="en-IN" sz="3200" dirty="0">
                <a:solidFill>
                  <a:schemeClr val="accent4">
                    <a:lumMod val="40000"/>
                    <a:lumOff val="60000"/>
                  </a:schemeClr>
                </a:solidFill>
                <a:latin typeface="Amasis MT Pro Medium" panose="02040604050005020304" pitchFamily="18" charset="0"/>
              </a:rPr>
              <a:t>K-DISC</a:t>
            </a:r>
          </a:p>
        </p:txBody>
      </p:sp>
      <p:pic>
        <p:nvPicPr>
          <p:cNvPr id="8" name="Picture 4" descr="Ingen fotobeskrivning tillgänglig.">
            <a:extLst>
              <a:ext uri="{FF2B5EF4-FFF2-40B4-BE49-F238E27FC236}">
                <a16:creationId xmlns:a16="http://schemas.microsoft.com/office/drawing/2014/main" id="{A6D9B5F4-A9FA-4FDB-39A4-A3C441B81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139" b="88472"/>
          <a:stretch/>
        </p:blipFill>
        <p:spPr bwMode="auto">
          <a:xfrm>
            <a:off x="3243074" y="407279"/>
            <a:ext cx="1090615" cy="505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9B9E00-B49F-6F4C-F964-A861D622483D}"/>
              </a:ext>
            </a:extLst>
          </p:cNvPr>
          <p:cNvSpPr txBox="1"/>
          <p:nvPr/>
        </p:nvSpPr>
        <p:spPr>
          <a:xfrm>
            <a:off x="6299138" y="1194564"/>
            <a:ext cx="4596027" cy="1815882"/>
          </a:xfrm>
          <a:prstGeom prst="rect">
            <a:avLst/>
          </a:prstGeom>
          <a:noFill/>
        </p:spPr>
        <p:txBody>
          <a:bodyPr wrap="square">
            <a:spAutoFit/>
          </a:bodyPr>
          <a:lstStyle/>
          <a:p>
            <a:pPr algn="just"/>
            <a:r>
              <a:rPr lang="en-US" sz="1600" dirty="0"/>
              <a:t>To conduct periodic reviews ensuring the progress of the developmental activities of the Consortium.</a:t>
            </a:r>
          </a:p>
          <a:p>
            <a:pPr algn="just"/>
            <a:endParaRPr lang="en-US" sz="1600" dirty="0"/>
          </a:p>
          <a:p>
            <a:pPr algn="just"/>
            <a:r>
              <a:rPr lang="en-US" sz="1600" dirty="0"/>
              <a:t>To create policy frameworks and procedures.</a:t>
            </a:r>
          </a:p>
          <a:p>
            <a:pPr algn="just"/>
            <a:endParaRPr lang="en-US" sz="1600" dirty="0"/>
          </a:p>
          <a:p>
            <a:pPr algn="just"/>
            <a:r>
              <a:rPr lang="en-US" sz="1600" dirty="0"/>
              <a:t>To provide funding to the partners and other players engaging with the Consortium.</a:t>
            </a:r>
          </a:p>
        </p:txBody>
      </p:sp>
      <p:pic>
        <p:nvPicPr>
          <p:cNvPr id="12" name="Picture 11">
            <a:extLst>
              <a:ext uri="{FF2B5EF4-FFF2-40B4-BE49-F238E27FC236}">
                <a16:creationId xmlns:a16="http://schemas.microsoft.com/office/drawing/2014/main" id="{FAB4269B-C6F9-523C-28BD-B9E947DD34C3}"/>
              </a:ext>
            </a:extLst>
          </p:cNvPr>
          <p:cNvPicPr>
            <a:picLocks noChangeAspect="1"/>
          </p:cNvPicPr>
          <p:nvPr/>
        </p:nvPicPr>
        <p:blipFill>
          <a:blip r:embed="rId4"/>
          <a:stretch>
            <a:fillRect/>
          </a:stretch>
        </p:blipFill>
        <p:spPr>
          <a:xfrm>
            <a:off x="7313232" y="3924648"/>
            <a:ext cx="3336839" cy="1938270"/>
          </a:xfrm>
          <a:prstGeom prst="rect">
            <a:avLst/>
          </a:prstGeom>
        </p:spPr>
      </p:pic>
    </p:spTree>
    <p:extLst>
      <p:ext uri="{BB962C8B-B14F-4D97-AF65-F5344CB8AC3E}">
        <p14:creationId xmlns:p14="http://schemas.microsoft.com/office/powerpoint/2010/main" val="694144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4992496" y="0"/>
            <a:ext cx="719950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14081EF-48BE-5923-E25D-08CC7C2F7A2B}"/>
              </a:ext>
            </a:extLst>
          </p:cNvPr>
          <p:cNvSpPr txBox="1"/>
          <p:nvPr/>
        </p:nvSpPr>
        <p:spPr>
          <a:xfrm>
            <a:off x="546345" y="1372870"/>
            <a:ext cx="3603818" cy="4970591"/>
          </a:xfrm>
          <a:prstGeom prst="rect">
            <a:avLst/>
          </a:prstGeom>
          <a:noFill/>
        </p:spPr>
        <p:txBody>
          <a:bodyPr wrap="square">
            <a:spAutoFit/>
          </a:bodyPr>
          <a:lstStyle/>
          <a:p>
            <a:pPr algn="just" fontAlgn="base"/>
            <a:r>
              <a:rPr lang="en-US" sz="1500" b="0" i="0" dirty="0">
                <a:solidFill>
                  <a:schemeClr val="bg1"/>
                </a:solidFill>
                <a:effectLst/>
                <a:latin typeface="Arimo"/>
              </a:rPr>
              <a:t>Travancore Titanium Products Limited (TTPL) is the leading manufacturer of Anatase Grade Titanium Dioxide in India. The Company was incorporated in 1946 at Thiruvananthapuram, promoted by then Maharaja of Travancore, His Highness Chithira Thirunal Balarama Varma, with the technical Advice of British Titan Products (now Huntsman Trioxide). The company was taken over by the State Government of Kerala in </a:t>
            </a:r>
            <a:r>
              <a:rPr lang="en-US" sz="1500" b="0" i="0">
                <a:solidFill>
                  <a:schemeClr val="bg1"/>
                </a:solidFill>
                <a:effectLst/>
                <a:latin typeface="Arimo"/>
              </a:rPr>
              <a:t>1960</a:t>
            </a:r>
            <a:r>
              <a:rPr lang="en-US" sz="1500">
                <a:solidFill>
                  <a:schemeClr val="bg1"/>
                </a:solidFill>
                <a:latin typeface="Arimo"/>
              </a:rPr>
              <a:t>. The main product is Titanium dioxide which is extracted from ilmenite, which is abundantly available as placer deposits on beaches of Kollam. TTPL employs Sulphate Route technology for producing both Anatase and uncoated Rutile Titanium dioxide</a:t>
            </a:r>
          </a:p>
          <a:p>
            <a:pPr algn="just" fontAlgn="base"/>
            <a:endParaRPr lang="en-US" sz="1600" b="0" i="0" dirty="0">
              <a:solidFill>
                <a:schemeClr val="bg1"/>
              </a:solidFill>
              <a:effectLst/>
              <a:latin typeface="Arimo"/>
            </a:endParaRPr>
          </a:p>
          <a:p>
            <a:pPr algn="just" fontAlgn="base"/>
            <a:endParaRPr lang="en-US" sz="1600" b="0" i="0" dirty="0">
              <a:solidFill>
                <a:schemeClr val="bg1"/>
              </a:solidFill>
              <a:effectLst/>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546345" y="797423"/>
            <a:ext cx="3690940" cy="461665"/>
          </a:xfrm>
          <a:prstGeom prst="rect">
            <a:avLst/>
          </a:prstGeom>
          <a:noFill/>
        </p:spPr>
        <p:txBody>
          <a:bodyPr wrap="square">
            <a:spAutoFit/>
          </a:bodyPr>
          <a:lstStyle/>
          <a:p>
            <a:r>
              <a:rPr lang="en-IN" sz="2400" dirty="0">
                <a:solidFill>
                  <a:schemeClr val="accent4">
                    <a:lumMod val="40000"/>
                    <a:lumOff val="60000"/>
                  </a:schemeClr>
                </a:solidFill>
                <a:latin typeface="Amasis MT Pro Black" panose="02040A04050005020304" pitchFamily="18" charset="0"/>
              </a:rPr>
              <a:t>TTPL</a:t>
            </a:r>
          </a:p>
        </p:txBody>
      </p:sp>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2"/>
          <a:stretch>
            <a:fillRect/>
          </a:stretch>
        </p:blipFill>
        <p:spPr>
          <a:xfrm>
            <a:off x="10734675" y="296077"/>
            <a:ext cx="952500" cy="485409"/>
          </a:xfrm>
          <a:prstGeom prst="rect">
            <a:avLst/>
          </a:prstGeom>
        </p:spPr>
      </p:pic>
      <p:pic>
        <p:nvPicPr>
          <p:cNvPr id="13" name="Picture 12">
            <a:extLst>
              <a:ext uri="{FF2B5EF4-FFF2-40B4-BE49-F238E27FC236}">
                <a16:creationId xmlns:a16="http://schemas.microsoft.com/office/drawing/2014/main" id="{0DAAE40A-C78F-637F-969B-6D1010BE688F}"/>
              </a:ext>
            </a:extLst>
          </p:cNvPr>
          <p:cNvPicPr>
            <a:picLocks noChangeAspect="1"/>
          </p:cNvPicPr>
          <p:nvPr/>
        </p:nvPicPr>
        <p:blipFill rotWithShape="1">
          <a:blip r:embed="rId3"/>
          <a:srcRect l="37109" b="8178"/>
          <a:stretch/>
        </p:blipFill>
        <p:spPr>
          <a:xfrm>
            <a:off x="4989758" y="3533393"/>
            <a:ext cx="7202242" cy="3324607"/>
          </a:xfrm>
          <a:prstGeom prst="rect">
            <a:avLst/>
          </a:prstGeom>
        </p:spPr>
      </p:pic>
      <p:pic>
        <p:nvPicPr>
          <p:cNvPr id="9" name="Picture 8">
            <a:extLst>
              <a:ext uri="{FF2B5EF4-FFF2-40B4-BE49-F238E27FC236}">
                <a16:creationId xmlns:a16="http://schemas.microsoft.com/office/drawing/2014/main" id="{C71263D8-F434-0A8D-EC47-5426F434F5D2}"/>
              </a:ext>
            </a:extLst>
          </p:cNvPr>
          <p:cNvPicPr>
            <a:picLocks noChangeAspect="1"/>
          </p:cNvPicPr>
          <p:nvPr/>
        </p:nvPicPr>
        <p:blipFill rotWithShape="1">
          <a:blip r:embed="rId4"/>
          <a:srcRect l="48828" t="4925" b="4925"/>
          <a:stretch/>
        </p:blipFill>
        <p:spPr>
          <a:xfrm>
            <a:off x="4989758" y="0"/>
            <a:ext cx="7199504" cy="4010025"/>
          </a:xfrm>
          <a:prstGeom prst="rect">
            <a:avLst/>
          </a:prstGeom>
        </p:spPr>
      </p:pic>
      <p:pic>
        <p:nvPicPr>
          <p:cNvPr id="15" name="Picture 14">
            <a:extLst>
              <a:ext uri="{FF2B5EF4-FFF2-40B4-BE49-F238E27FC236}">
                <a16:creationId xmlns:a16="http://schemas.microsoft.com/office/drawing/2014/main" id="{EE87251B-E74D-74F0-FDAF-2C40CEDB551C}"/>
              </a:ext>
            </a:extLst>
          </p:cNvPr>
          <p:cNvPicPr>
            <a:picLocks noChangeAspect="1"/>
          </p:cNvPicPr>
          <p:nvPr/>
        </p:nvPicPr>
        <p:blipFill>
          <a:blip r:embed="rId5"/>
          <a:stretch>
            <a:fillRect/>
          </a:stretch>
        </p:blipFill>
        <p:spPr>
          <a:xfrm>
            <a:off x="3455378" y="692945"/>
            <a:ext cx="592744" cy="532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014081EF-48BE-5923-E25D-08CC7C2F7A2B}"/>
              </a:ext>
            </a:extLst>
          </p:cNvPr>
          <p:cNvSpPr txBox="1"/>
          <p:nvPr/>
        </p:nvSpPr>
        <p:spPr>
          <a:xfrm>
            <a:off x="459223" y="4010025"/>
            <a:ext cx="4088961" cy="584775"/>
          </a:xfrm>
          <a:prstGeom prst="rect">
            <a:avLst/>
          </a:prstGeom>
          <a:noFill/>
        </p:spPr>
        <p:txBody>
          <a:bodyPr wrap="square">
            <a:spAutoFit/>
          </a:bodyPr>
          <a:lstStyle/>
          <a:p>
            <a:pPr algn="just" fontAlgn="base"/>
            <a:endParaRPr lang="en-US" sz="1600" b="0" i="0" dirty="0">
              <a:solidFill>
                <a:schemeClr val="bg1"/>
              </a:solidFill>
              <a:effectLst/>
              <a:latin typeface="Arimo"/>
            </a:endParaRPr>
          </a:p>
          <a:p>
            <a:pPr algn="just" fontAlgn="base"/>
            <a:r>
              <a:rPr lang="en-US" sz="1600" b="0" i="0">
                <a:solidFill>
                  <a:srgbClr val="181818"/>
                </a:solidFill>
                <a:effectLst/>
                <a:latin typeface="Arimo"/>
              </a:rPr>
              <a:t>.</a:t>
            </a:r>
            <a:endParaRPr lang="en-US" sz="1600" b="0" i="0" dirty="0">
              <a:solidFill>
                <a:srgbClr val="181818"/>
              </a:solidFill>
              <a:effectLst/>
              <a:latin typeface="Arimo"/>
            </a:endParaRPr>
          </a:p>
        </p:txBody>
      </p:sp>
    </p:spTree>
    <p:extLst>
      <p:ext uri="{BB962C8B-B14F-4D97-AF65-F5344CB8AC3E}">
        <p14:creationId xmlns:p14="http://schemas.microsoft.com/office/powerpoint/2010/main" val="202222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4993341" y="0"/>
            <a:ext cx="71986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600" b="0" i="0" dirty="0">
              <a:solidFill>
                <a:srgbClr val="000000"/>
              </a:solidFill>
              <a:effectLst/>
            </a:endParaRPr>
          </a:p>
        </p:txBody>
      </p:sp>
      <p:sp>
        <p:nvSpPr>
          <p:cNvPr id="5" name="TextBox 4">
            <a:extLst>
              <a:ext uri="{FF2B5EF4-FFF2-40B4-BE49-F238E27FC236}">
                <a16:creationId xmlns:a16="http://schemas.microsoft.com/office/drawing/2014/main" id="{014081EF-48BE-5923-E25D-08CC7C2F7A2B}"/>
              </a:ext>
            </a:extLst>
          </p:cNvPr>
          <p:cNvSpPr txBox="1"/>
          <p:nvPr/>
        </p:nvSpPr>
        <p:spPr>
          <a:xfrm>
            <a:off x="701597" y="1504755"/>
            <a:ext cx="3826594" cy="2800767"/>
          </a:xfrm>
          <a:prstGeom prst="rect">
            <a:avLst/>
          </a:prstGeom>
          <a:noFill/>
        </p:spPr>
        <p:txBody>
          <a:bodyPr wrap="square">
            <a:spAutoFit/>
          </a:bodyPr>
          <a:lstStyle/>
          <a:p>
            <a:pPr algn="just" fontAlgn="base"/>
            <a:r>
              <a:rPr lang="en-US" sz="1600" b="0" i="0" dirty="0">
                <a:solidFill>
                  <a:schemeClr val="bg1"/>
                </a:solidFill>
                <a:effectLst/>
                <a:latin typeface="Arimo"/>
              </a:rPr>
              <a:t>VISION</a:t>
            </a:r>
          </a:p>
          <a:p>
            <a:pPr algn="just" fontAlgn="base"/>
            <a:endParaRPr lang="en-US" sz="1600" dirty="0">
              <a:solidFill>
                <a:schemeClr val="bg1"/>
              </a:solidFill>
              <a:latin typeface="Arimo"/>
            </a:endParaRPr>
          </a:p>
          <a:p>
            <a:pPr marL="285750" indent="-285750" algn="just" fontAlgn="base">
              <a:buFont typeface="Arial" panose="020B0604020202020204" pitchFamily="34" charset="0"/>
              <a:buChar char="•"/>
            </a:pPr>
            <a:r>
              <a:rPr lang="en-US" sz="1600" b="0" i="0" dirty="0">
                <a:solidFill>
                  <a:schemeClr val="bg1"/>
                </a:solidFill>
                <a:effectLst/>
                <a:latin typeface="Arimo"/>
              </a:rPr>
              <a:t>Working together to meet the ever-growing needs of our customers from various industries, globally.</a:t>
            </a:r>
          </a:p>
          <a:p>
            <a:pPr algn="just" fontAlgn="base"/>
            <a:endParaRPr lang="en-US" sz="1600" dirty="0">
              <a:solidFill>
                <a:schemeClr val="bg1"/>
              </a:solidFill>
              <a:latin typeface="Arimo"/>
            </a:endParaRPr>
          </a:p>
          <a:p>
            <a:pPr algn="just" fontAlgn="base"/>
            <a:endParaRPr lang="en-US" sz="1600" b="0" i="0" dirty="0">
              <a:solidFill>
                <a:schemeClr val="bg1"/>
              </a:solidFill>
              <a:effectLst/>
              <a:latin typeface="Arimo"/>
            </a:endParaRPr>
          </a:p>
          <a:p>
            <a:pPr algn="just" fontAlgn="base"/>
            <a:r>
              <a:rPr lang="en-US" sz="1600" dirty="0">
                <a:solidFill>
                  <a:schemeClr val="bg1"/>
                </a:solidFill>
                <a:latin typeface="Arimo"/>
              </a:rPr>
              <a:t>MISSION</a:t>
            </a:r>
          </a:p>
          <a:p>
            <a:pPr algn="just" fontAlgn="base"/>
            <a:endParaRPr lang="en-US" sz="1600" dirty="0">
              <a:solidFill>
                <a:schemeClr val="bg1"/>
              </a:solidFill>
              <a:latin typeface="Arimo"/>
            </a:endParaRPr>
          </a:p>
          <a:p>
            <a:pPr marL="285750" indent="-285750" algn="just" fontAlgn="base">
              <a:buFont typeface="Arial" panose="020B0604020202020204" pitchFamily="34" charset="0"/>
              <a:buChar char="•"/>
            </a:pPr>
            <a:r>
              <a:rPr lang="en-US" sz="1600" b="0" i="0" dirty="0">
                <a:solidFill>
                  <a:schemeClr val="bg1"/>
                </a:solidFill>
                <a:effectLst/>
                <a:latin typeface="Arimo"/>
              </a:rPr>
              <a:t>Produce the best product inspiringly and no harm to the environment.</a:t>
            </a:r>
          </a:p>
        </p:txBody>
      </p:sp>
      <p:sp>
        <p:nvSpPr>
          <p:cNvPr id="8" name="TextBox 7">
            <a:extLst>
              <a:ext uri="{FF2B5EF4-FFF2-40B4-BE49-F238E27FC236}">
                <a16:creationId xmlns:a16="http://schemas.microsoft.com/office/drawing/2014/main" id="{E6472CEB-2B20-3D59-DF63-E1BEA1F391AA}"/>
              </a:ext>
            </a:extLst>
          </p:cNvPr>
          <p:cNvSpPr txBox="1"/>
          <p:nvPr/>
        </p:nvSpPr>
        <p:spPr>
          <a:xfrm>
            <a:off x="673537" y="704388"/>
            <a:ext cx="3690940" cy="461665"/>
          </a:xfrm>
          <a:prstGeom prst="rect">
            <a:avLst/>
          </a:prstGeom>
          <a:noFill/>
        </p:spPr>
        <p:txBody>
          <a:bodyPr wrap="square">
            <a:spAutoFit/>
          </a:bodyPr>
          <a:lstStyle/>
          <a:p>
            <a:r>
              <a:rPr lang="en-IN" sz="2400" dirty="0">
                <a:solidFill>
                  <a:schemeClr val="accent4">
                    <a:lumMod val="40000"/>
                    <a:lumOff val="60000"/>
                  </a:schemeClr>
                </a:solidFill>
                <a:latin typeface="Amasis MT Pro Black" panose="02040A04050005020304" pitchFamily="18" charset="0"/>
              </a:rPr>
              <a:t>TTPL</a:t>
            </a:r>
          </a:p>
        </p:txBody>
      </p:sp>
      <p:pic>
        <p:nvPicPr>
          <p:cNvPr id="15" name="Picture 14">
            <a:extLst>
              <a:ext uri="{FF2B5EF4-FFF2-40B4-BE49-F238E27FC236}">
                <a16:creationId xmlns:a16="http://schemas.microsoft.com/office/drawing/2014/main" id="{EE87251B-E74D-74F0-FDAF-2C40CEDB551C}"/>
              </a:ext>
            </a:extLst>
          </p:cNvPr>
          <p:cNvPicPr>
            <a:picLocks noChangeAspect="1"/>
          </p:cNvPicPr>
          <p:nvPr/>
        </p:nvPicPr>
        <p:blipFill>
          <a:blip r:embed="rId2"/>
          <a:stretch>
            <a:fillRect/>
          </a:stretch>
        </p:blipFill>
        <p:spPr>
          <a:xfrm>
            <a:off x="3615968" y="704388"/>
            <a:ext cx="447073" cy="401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4D0D9356-CBC8-4638-48EF-0C148420D4D6}"/>
              </a:ext>
            </a:extLst>
          </p:cNvPr>
          <p:cNvPicPr>
            <a:picLocks noChangeAspect="1"/>
          </p:cNvPicPr>
          <p:nvPr/>
        </p:nvPicPr>
        <p:blipFill>
          <a:blip r:embed="rId3"/>
          <a:stretch>
            <a:fillRect/>
          </a:stretch>
        </p:blipFill>
        <p:spPr>
          <a:xfrm>
            <a:off x="10587822" y="443391"/>
            <a:ext cx="701050" cy="357266"/>
          </a:xfrm>
          <a:prstGeom prst="rect">
            <a:avLst/>
          </a:prstGeom>
        </p:spPr>
      </p:pic>
      <p:sp>
        <p:nvSpPr>
          <p:cNvPr id="2" name="TextBox 1">
            <a:extLst>
              <a:ext uri="{FF2B5EF4-FFF2-40B4-BE49-F238E27FC236}">
                <a16:creationId xmlns:a16="http://schemas.microsoft.com/office/drawing/2014/main" id="{E515A8C7-20FC-436F-C84E-600AE2A1CE3F}"/>
              </a:ext>
            </a:extLst>
          </p:cNvPr>
          <p:cNvSpPr txBox="1"/>
          <p:nvPr/>
        </p:nvSpPr>
        <p:spPr>
          <a:xfrm>
            <a:off x="5630850" y="867888"/>
            <a:ext cx="5658473" cy="5509200"/>
          </a:xfrm>
          <a:prstGeom prst="rect">
            <a:avLst/>
          </a:prstGeom>
          <a:noFill/>
        </p:spPr>
        <p:txBody>
          <a:bodyPr wrap="square">
            <a:spAutoFit/>
          </a:bodyPr>
          <a:lstStyle/>
          <a:p>
            <a:pPr algn="just"/>
            <a:r>
              <a:rPr lang="en-IN" sz="1600" dirty="0"/>
              <a:t>To supply LTO/LFP materials for electrode manufacturing, </a:t>
            </a:r>
            <a:r>
              <a:rPr lang="en-US" sz="1600" dirty="0"/>
              <a:t>as the main product from TTPL is </a:t>
            </a:r>
            <a:r>
              <a:rPr lang="en-US" sz="1600" b="0" i="0" dirty="0">
                <a:effectLst/>
              </a:rPr>
              <a:t>Titanium dioxide which is extracted from ilmenite, abundantly available in the beach sands of Kerala.</a:t>
            </a:r>
            <a:r>
              <a:rPr lang="en-US" sz="1600" dirty="0"/>
              <a:t> Also, TTPL can be involved in supplying materials for manufacturing cells of varying chemistry.</a:t>
            </a:r>
          </a:p>
          <a:p>
            <a:pPr algn="just"/>
            <a:endParaRPr lang="en-US" sz="1600" b="0" i="0" dirty="0">
              <a:effectLst/>
            </a:endParaRPr>
          </a:p>
          <a:p>
            <a:pPr algn="just" fontAlgn="base"/>
            <a:r>
              <a:rPr lang="en-US" sz="1600" b="0" i="0" dirty="0">
                <a:solidFill>
                  <a:srgbClr val="000000"/>
                </a:solidFill>
                <a:effectLst/>
              </a:rPr>
              <a:t>Lithium titanate (LTO) or Lithium Ferrous Phosphate (LFP) can be used as anode of a standard lithium-ion battery, where as, Lithium Manganese Oxide (LMO) or Lithium Nickel Manganese Cobalt Oxide (NMC)  as the cathode. </a:t>
            </a:r>
          </a:p>
          <a:p>
            <a:pPr algn="just" fontAlgn="base"/>
            <a:endParaRPr lang="en-US" sz="1600" b="0" i="0" dirty="0">
              <a:solidFill>
                <a:srgbClr val="000000"/>
              </a:solidFill>
              <a:effectLst/>
            </a:endParaRPr>
          </a:p>
          <a:p>
            <a:pPr algn="just" fontAlgn="base"/>
            <a:r>
              <a:rPr lang="en-US" sz="1600" dirty="0">
                <a:solidFill>
                  <a:srgbClr val="000000"/>
                </a:solidFill>
              </a:rPr>
              <a:t>Advantages of LTO:</a:t>
            </a:r>
          </a:p>
          <a:p>
            <a:pPr algn="just" fontAlgn="base"/>
            <a:endParaRPr lang="en-US" sz="1600" dirty="0">
              <a:solidFill>
                <a:srgbClr val="000000"/>
              </a:solidFill>
            </a:endParaRPr>
          </a:p>
          <a:p>
            <a:pPr algn="just" fontAlgn="base"/>
            <a:r>
              <a:rPr lang="en-US" sz="1600" b="0" i="0" dirty="0">
                <a:solidFill>
                  <a:srgbClr val="000000"/>
                </a:solidFill>
                <a:effectLst/>
              </a:rPr>
              <a:t>LTO carries certain advantages over the conventional Li-ion with graphite anode, including the absence of </a:t>
            </a:r>
            <a:r>
              <a:rPr lang="en-IN" sz="1600" dirty="0">
                <a:solidFill>
                  <a:srgbClr val="202124"/>
                </a:solidFill>
              </a:rPr>
              <a:t>S</a:t>
            </a:r>
            <a:r>
              <a:rPr lang="en-IN" sz="1600" b="0" i="0" dirty="0">
                <a:solidFill>
                  <a:srgbClr val="202124"/>
                </a:solidFill>
                <a:effectLst/>
              </a:rPr>
              <a:t>olid Electrolyte </a:t>
            </a:r>
            <a:r>
              <a:rPr lang="en-IN" sz="1600" dirty="0">
                <a:solidFill>
                  <a:srgbClr val="202124"/>
                </a:solidFill>
              </a:rPr>
              <a:t>I</a:t>
            </a:r>
            <a:r>
              <a:rPr lang="en-IN" sz="1600" b="0" i="0" dirty="0">
                <a:solidFill>
                  <a:srgbClr val="202124"/>
                </a:solidFill>
                <a:effectLst/>
              </a:rPr>
              <a:t>nterphase (SEI)</a:t>
            </a:r>
            <a:r>
              <a:rPr lang="en-US" sz="1600" b="0" i="0" dirty="0">
                <a:solidFill>
                  <a:srgbClr val="000000"/>
                </a:solidFill>
                <a:effectLst/>
              </a:rPr>
              <a:t> film formation and lithium plating when fast charging and charging at low temperature.</a:t>
            </a:r>
          </a:p>
          <a:p>
            <a:pPr algn="just" fontAlgn="base"/>
            <a:r>
              <a:rPr lang="en-US" sz="1600" b="0" i="0" dirty="0">
                <a:solidFill>
                  <a:srgbClr val="000000"/>
                </a:solidFill>
                <a:effectLst/>
              </a:rPr>
              <a:t>LTO’s Thermal stability under high temperature is superior to other Li-ion systems. </a:t>
            </a:r>
          </a:p>
          <a:p>
            <a:pPr algn="just" fontAlgn="base"/>
            <a:r>
              <a:rPr lang="en-US" sz="1600" b="0" i="0" dirty="0">
                <a:solidFill>
                  <a:srgbClr val="000000"/>
                </a:solidFill>
                <a:effectLst/>
              </a:rPr>
              <a:t>LTO powder prevents the occurrence of aluminum alloying, which in turn enables the aluminum current collector to generate a significantly enhanced gravimetric capacity compared to </a:t>
            </a:r>
            <a:r>
              <a:rPr lang="en-US" sz="1600" b="0" i="0" dirty="0">
                <a:solidFill>
                  <a:srgbClr val="3A3E6D"/>
                </a:solidFill>
                <a:effectLst/>
              </a:rPr>
              <a:t>copper…</a:t>
            </a:r>
            <a:endParaRPr lang="en-US" sz="1600" b="0" i="0" dirty="0">
              <a:solidFill>
                <a:srgbClr val="000000"/>
              </a:solidFill>
              <a:effectLst/>
            </a:endParaRPr>
          </a:p>
        </p:txBody>
      </p:sp>
      <p:sp>
        <p:nvSpPr>
          <p:cNvPr id="4" name="TextBox 3">
            <a:extLst>
              <a:ext uri="{FF2B5EF4-FFF2-40B4-BE49-F238E27FC236}">
                <a16:creationId xmlns:a16="http://schemas.microsoft.com/office/drawing/2014/main" id="{C83F2E3A-E06E-3ED6-F9AB-EE595566C911}"/>
              </a:ext>
            </a:extLst>
          </p:cNvPr>
          <p:cNvSpPr txBox="1"/>
          <p:nvPr/>
        </p:nvSpPr>
        <p:spPr>
          <a:xfrm>
            <a:off x="5630850" y="443391"/>
            <a:ext cx="3108704" cy="369332"/>
          </a:xfrm>
          <a:prstGeom prst="rect">
            <a:avLst/>
          </a:prstGeom>
          <a:noFill/>
        </p:spPr>
        <p:txBody>
          <a:bodyPr wrap="square">
            <a:spAutoFit/>
          </a:bodyPr>
          <a:lstStyle/>
          <a:p>
            <a:r>
              <a:rPr lang="en-IN" b="1" dirty="0"/>
              <a:t>Role of TTPL in EV Consortium</a:t>
            </a:r>
          </a:p>
        </p:txBody>
      </p:sp>
    </p:spTree>
    <p:extLst>
      <p:ext uri="{BB962C8B-B14F-4D97-AF65-F5344CB8AC3E}">
        <p14:creationId xmlns:p14="http://schemas.microsoft.com/office/powerpoint/2010/main" val="2835703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4993341" y="-560"/>
            <a:ext cx="719865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600" b="0" i="0" dirty="0">
              <a:solidFill>
                <a:srgbClr val="000000"/>
              </a:solidFill>
              <a:effectLst/>
            </a:endParaRPr>
          </a:p>
        </p:txBody>
      </p:sp>
      <p:sp>
        <p:nvSpPr>
          <p:cNvPr id="5" name="TextBox 4">
            <a:extLst>
              <a:ext uri="{FF2B5EF4-FFF2-40B4-BE49-F238E27FC236}">
                <a16:creationId xmlns:a16="http://schemas.microsoft.com/office/drawing/2014/main" id="{014081EF-48BE-5923-E25D-08CC7C2F7A2B}"/>
              </a:ext>
            </a:extLst>
          </p:cNvPr>
          <p:cNvSpPr txBox="1"/>
          <p:nvPr/>
        </p:nvSpPr>
        <p:spPr>
          <a:xfrm>
            <a:off x="459223" y="1249778"/>
            <a:ext cx="4088961" cy="1815882"/>
          </a:xfrm>
          <a:prstGeom prst="rect">
            <a:avLst/>
          </a:prstGeom>
          <a:noFill/>
        </p:spPr>
        <p:txBody>
          <a:bodyPr wrap="square">
            <a:spAutoFit/>
          </a:bodyPr>
          <a:lstStyle/>
          <a:p>
            <a:pPr algn="just" fontAlgn="base"/>
            <a:endParaRPr lang="en-US" sz="1600" b="0" i="0" dirty="0">
              <a:solidFill>
                <a:schemeClr val="bg1"/>
              </a:solidFill>
              <a:effectLst/>
              <a:latin typeface="Arimo"/>
            </a:endParaRPr>
          </a:p>
          <a:p>
            <a:pPr algn="just" fontAlgn="base"/>
            <a:r>
              <a:rPr lang="en-US" sz="1600" b="0" i="0" dirty="0">
                <a:solidFill>
                  <a:schemeClr val="bg1"/>
                </a:solidFill>
                <a:effectLst/>
                <a:latin typeface="Arimo"/>
              </a:rPr>
              <a:t>The main product is Titanium dioxide which is extracted from ilmenite, which is abundantly available as placer deposits on beaches of Kollam. TTPL employs Sulphate Route technology for producing both Anatase and uncoated Rutile Titanium dioxide</a:t>
            </a:r>
            <a:r>
              <a:rPr lang="en-US" sz="1600" b="0" i="0" dirty="0">
                <a:solidFill>
                  <a:srgbClr val="181818"/>
                </a:solidFill>
                <a:effectLst/>
                <a:latin typeface="Arimo"/>
              </a:rPr>
              <a:t>.</a:t>
            </a:r>
          </a:p>
        </p:txBody>
      </p:sp>
      <p:sp>
        <p:nvSpPr>
          <p:cNvPr id="8" name="TextBox 7">
            <a:extLst>
              <a:ext uri="{FF2B5EF4-FFF2-40B4-BE49-F238E27FC236}">
                <a16:creationId xmlns:a16="http://schemas.microsoft.com/office/drawing/2014/main" id="{E6472CEB-2B20-3D59-DF63-E1BEA1F391AA}"/>
              </a:ext>
            </a:extLst>
          </p:cNvPr>
          <p:cNvSpPr txBox="1"/>
          <p:nvPr/>
        </p:nvSpPr>
        <p:spPr>
          <a:xfrm>
            <a:off x="459223" y="704388"/>
            <a:ext cx="3690940" cy="461665"/>
          </a:xfrm>
          <a:prstGeom prst="rect">
            <a:avLst/>
          </a:prstGeom>
          <a:noFill/>
        </p:spPr>
        <p:txBody>
          <a:bodyPr wrap="square">
            <a:spAutoFit/>
          </a:bodyPr>
          <a:lstStyle/>
          <a:p>
            <a:r>
              <a:rPr lang="en-IN" sz="2400" dirty="0">
                <a:solidFill>
                  <a:schemeClr val="accent4">
                    <a:lumMod val="40000"/>
                    <a:lumOff val="60000"/>
                  </a:schemeClr>
                </a:solidFill>
                <a:latin typeface="Amasis MT Pro Black" panose="02040A04050005020304" pitchFamily="18" charset="0"/>
              </a:rPr>
              <a:t>TTPL</a:t>
            </a:r>
          </a:p>
        </p:txBody>
      </p:sp>
      <p:pic>
        <p:nvPicPr>
          <p:cNvPr id="15" name="Picture 14">
            <a:extLst>
              <a:ext uri="{FF2B5EF4-FFF2-40B4-BE49-F238E27FC236}">
                <a16:creationId xmlns:a16="http://schemas.microsoft.com/office/drawing/2014/main" id="{EE87251B-E74D-74F0-FDAF-2C40CEDB551C}"/>
              </a:ext>
            </a:extLst>
          </p:cNvPr>
          <p:cNvPicPr>
            <a:picLocks noChangeAspect="1"/>
          </p:cNvPicPr>
          <p:nvPr/>
        </p:nvPicPr>
        <p:blipFill>
          <a:blip r:embed="rId2"/>
          <a:stretch>
            <a:fillRect/>
          </a:stretch>
        </p:blipFill>
        <p:spPr>
          <a:xfrm>
            <a:off x="3908623" y="752105"/>
            <a:ext cx="578877" cy="520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4D0D9356-CBC8-4638-48EF-0C148420D4D6}"/>
              </a:ext>
            </a:extLst>
          </p:cNvPr>
          <p:cNvPicPr>
            <a:picLocks noChangeAspect="1"/>
          </p:cNvPicPr>
          <p:nvPr/>
        </p:nvPicPr>
        <p:blipFill>
          <a:blip r:embed="rId3"/>
          <a:stretch>
            <a:fillRect/>
          </a:stretch>
        </p:blipFill>
        <p:spPr>
          <a:xfrm>
            <a:off x="10392954" y="494427"/>
            <a:ext cx="959377" cy="488913"/>
          </a:xfrm>
          <a:prstGeom prst="rect">
            <a:avLst/>
          </a:prstGeom>
        </p:spPr>
      </p:pic>
      <p:pic>
        <p:nvPicPr>
          <p:cNvPr id="3" name="Picture 2">
            <a:extLst>
              <a:ext uri="{FF2B5EF4-FFF2-40B4-BE49-F238E27FC236}">
                <a16:creationId xmlns:a16="http://schemas.microsoft.com/office/drawing/2014/main" id="{A272E1C2-E476-E7BF-0C39-50FA8444D0F5}"/>
              </a:ext>
            </a:extLst>
          </p:cNvPr>
          <p:cNvPicPr>
            <a:picLocks noChangeAspect="1"/>
          </p:cNvPicPr>
          <p:nvPr/>
        </p:nvPicPr>
        <p:blipFill rotWithShape="1">
          <a:blip r:embed="rId4"/>
          <a:srcRect r="21615"/>
          <a:stretch/>
        </p:blipFill>
        <p:spPr>
          <a:xfrm>
            <a:off x="5894028" y="1198618"/>
            <a:ext cx="5544683" cy="2156605"/>
          </a:xfrm>
          <a:prstGeom prst="rect">
            <a:avLst/>
          </a:prstGeom>
        </p:spPr>
      </p:pic>
      <p:pic>
        <p:nvPicPr>
          <p:cNvPr id="4" name="Picture 3">
            <a:extLst>
              <a:ext uri="{FF2B5EF4-FFF2-40B4-BE49-F238E27FC236}">
                <a16:creationId xmlns:a16="http://schemas.microsoft.com/office/drawing/2014/main" id="{3BC12238-79FC-014D-1F1F-A3C244348FD1}"/>
              </a:ext>
            </a:extLst>
          </p:cNvPr>
          <p:cNvPicPr>
            <a:picLocks noChangeAspect="1"/>
          </p:cNvPicPr>
          <p:nvPr/>
        </p:nvPicPr>
        <p:blipFill>
          <a:blip r:embed="rId5"/>
          <a:stretch>
            <a:fillRect/>
          </a:stretch>
        </p:blipFill>
        <p:spPr>
          <a:xfrm>
            <a:off x="6385057" y="3596081"/>
            <a:ext cx="5806943" cy="2827265"/>
          </a:xfrm>
          <a:prstGeom prst="rect">
            <a:avLst/>
          </a:prstGeom>
        </p:spPr>
      </p:pic>
      <p:sp>
        <p:nvSpPr>
          <p:cNvPr id="7" name="TextBox 6">
            <a:extLst>
              <a:ext uri="{FF2B5EF4-FFF2-40B4-BE49-F238E27FC236}">
                <a16:creationId xmlns:a16="http://schemas.microsoft.com/office/drawing/2014/main" id="{0EA03E80-6FC4-BB32-944F-154556EBEA31}"/>
              </a:ext>
            </a:extLst>
          </p:cNvPr>
          <p:cNvSpPr txBox="1"/>
          <p:nvPr/>
        </p:nvSpPr>
        <p:spPr>
          <a:xfrm>
            <a:off x="5552474" y="444731"/>
            <a:ext cx="4334639" cy="369332"/>
          </a:xfrm>
          <a:prstGeom prst="rect">
            <a:avLst/>
          </a:prstGeom>
          <a:noFill/>
        </p:spPr>
        <p:txBody>
          <a:bodyPr wrap="square">
            <a:spAutoFit/>
          </a:bodyPr>
          <a:lstStyle/>
          <a:p>
            <a:r>
              <a:rPr lang="en-IN" b="1" dirty="0"/>
              <a:t>Manufacturing Process of LTO/LFP Powder</a:t>
            </a:r>
          </a:p>
        </p:txBody>
      </p:sp>
      <p:sp>
        <p:nvSpPr>
          <p:cNvPr id="10" name="TextBox 9">
            <a:extLst>
              <a:ext uri="{FF2B5EF4-FFF2-40B4-BE49-F238E27FC236}">
                <a16:creationId xmlns:a16="http://schemas.microsoft.com/office/drawing/2014/main" id="{A06C7DB2-5AAF-F026-39E1-8FED97D09EBA}"/>
              </a:ext>
            </a:extLst>
          </p:cNvPr>
          <p:cNvSpPr txBox="1"/>
          <p:nvPr/>
        </p:nvSpPr>
        <p:spPr>
          <a:xfrm>
            <a:off x="5545388" y="814063"/>
            <a:ext cx="2910337" cy="338554"/>
          </a:xfrm>
          <a:prstGeom prst="rect">
            <a:avLst/>
          </a:prstGeom>
          <a:noFill/>
        </p:spPr>
        <p:txBody>
          <a:bodyPr wrap="square">
            <a:spAutoFit/>
          </a:bodyPr>
          <a:lstStyle/>
          <a:p>
            <a:r>
              <a:rPr lang="en-IN" sz="1600" dirty="0">
                <a:solidFill>
                  <a:schemeClr val="accent5">
                    <a:lumMod val="75000"/>
                  </a:schemeClr>
                </a:solidFill>
              </a:rPr>
              <a:t>Sulphate Route Technology</a:t>
            </a:r>
          </a:p>
        </p:txBody>
      </p:sp>
      <p:pic>
        <p:nvPicPr>
          <p:cNvPr id="12" name="Picture 11"/>
          <p:cNvPicPr>
            <a:picLocks noChangeAspect="1"/>
          </p:cNvPicPr>
          <p:nvPr/>
        </p:nvPicPr>
        <p:blipFill>
          <a:blip r:embed="rId6"/>
          <a:stretch>
            <a:fillRect/>
          </a:stretch>
        </p:blipFill>
        <p:spPr>
          <a:xfrm>
            <a:off x="6480307" y="5262642"/>
            <a:ext cx="1403001" cy="826426"/>
          </a:xfrm>
          <a:prstGeom prst="rect">
            <a:avLst/>
          </a:prstGeom>
        </p:spPr>
      </p:pic>
    </p:spTree>
    <p:extLst>
      <p:ext uri="{BB962C8B-B14F-4D97-AF65-F5344CB8AC3E}">
        <p14:creationId xmlns:p14="http://schemas.microsoft.com/office/powerpoint/2010/main" val="3186506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360BE59-8588-3F09-7BC9-7D19F383C0B5}"/>
              </a:ext>
            </a:extLst>
          </p:cNvPr>
          <p:cNvSpPr/>
          <p:nvPr/>
        </p:nvSpPr>
        <p:spPr>
          <a:xfrm>
            <a:off x="5092571" y="0"/>
            <a:ext cx="709942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14081EF-48BE-5923-E25D-08CC7C2F7A2B}"/>
              </a:ext>
            </a:extLst>
          </p:cNvPr>
          <p:cNvSpPr txBox="1"/>
          <p:nvPr/>
        </p:nvSpPr>
        <p:spPr>
          <a:xfrm>
            <a:off x="676274" y="1117894"/>
            <a:ext cx="3476625" cy="4832092"/>
          </a:xfrm>
          <a:prstGeom prst="rect">
            <a:avLst/>
          </a:prstGeom>
          <a:noFill/>
        </p:spPr>
        <p:txBody>
          <a:bodyPr wrap="square">
            <a:spAutoFit/>
          </a:bodyPr>
          <a:lstStyle/>
          <a:p>
            <a:pPr algn="just"/>
            <a:r>
              <a:rPr lang="en-US" sz="1400" b="1" dirty="0">
                <a:solidFill>
                  <a:schemeClr val="bg1"/>
                </a:solidFill>
                <a:latin typeface="Arimo"/>
              </a:rPr>
              <a:t>T</a:t>
            </a:r>
            <a:r>
              <a:rPr lang="en-US" sz="1400" b="0" i="0" dirty="0">
                <a:solidFill>
                  <a:schemeClr val="bg1"/>
                </a:solidFill>
                <a:effectLst/>
                <a:latin typeface="Arimo"/>
              </a:rPr>
              <a:t>he lead Centre of Indian Space Research Organization (ISRO) under the Department of Space (DOS), Government of India. The Centre is named in fond memory of Dr Vikram A Sarabhai, the great visionary and the father of Indian Space Programme. </a:t>
            </a:r>
          </a:p>
          <a:p>
            <a:pPr algn="just"/>
            <a:endParaRPr lang="en-US" sz="1400" dirty="0">
              <a:solidFill>
                <a:schemeClr val="bg1"/>
              </a:solidFill>
              <a:latin typeface="Arimo"/>
            </a:endParaRPr>
          </a:p>
          <a:p>
            <a:pPr algn="just"/>
            <a:r>
              <a:rPr lang="en-US" sz="1400" b="0" i="0" dirty="0">
                <a:solidFill>
                  <a:schemeClr val="bg1"/>
                </a:solidFill>
                <a:effectLst/>
                <a:latin typeface="Arimo"/>
              </a:rPr>
              <a:t>VSSC pioneers in rocket research and launch vehicle projects of ISRO. The Centre also pursues research and development activities in associated areas like propellants, solid propulsion technology, aerodynamics, aero structural and aero thermal fields, avionics, polymers and composites, guidance, control &amp; simulation, computer and information, mechanical engineering, aerospace mechanisms, vehicle integration and testing, space ordnance, chemicals and materials. Systems reliability and quality assurance of all aspects of engineering and operations are studied and evaluated to the levels of perfection required in each field. </a:t>
            </a:r>
            <a:endParaRPr lang="en-IN" sz="1400" dirty="0">
              <a:solidFill>
                <a:schemeClr val="bg1"/>
              </a:solidFill>
              <a:latin typeface="Arimo"/>
            </a:endParaRPr>
          </a:p>
        </p:txBody>
      </p:sp>
      <p:sp>
        <p:nvSpPr>
          <p:cNvPr id="8" name="TextBox 7">
            <a:extLst>
              <a:ext uri="{FF2B5EF4-FFF2-40B4-BE49-F238E27FC236}">
                <a16:creationId xmlns:a16="http://schemas.microsoft.com/office/drawing/2014/main" id="{E6472CEB-2B20-3D59-DF63-E1BEA1F391AA}"/>
              </a:ext>
            </a:extLst>
          </p:cNvPr>
          <p:cNvSpPr txBox="1"/>
          <p:nvPr/>
        </p:nvSpPr>
        <p:spPr>
          <a:xfrm>
            <a:off x="676275" y="458321"/>
            <a:ext cx="3690940" cy="1015663"/>
          </a:xfrm>
          <a:prstGeom prst="rect">
            <a:avLst/>
          </a:prstGeom>
          <a:noFill/>
        </p:spPr>
        <p:txBody>
          <a:bodyPr wrap="square">
            <a:spAutoFit/>
          </a:bodyPr>
          <a:lstStyle/>
          <a:p>
            <a:r>
              <a:rPr lang="en-IN" sz="2000" dirty="0">
                <a:solidFill>
                  <a:schemeClr val="accent4">
                    <a:lumMod val="40000"/>
                    <a:lumOff val="60000"/>
                  </a:schemeClr>
                </a:solidFill>
              </a:rPr>
              <a:t>Vikram Sarabhai Space Centre (VSSC)</a:t>
            </a:r>
          </a:p>
          <a:p>
            <a:endParaRPr lang="en-IN" sz="2000" dirty="0">
              <a:solidFill>
                <a:schemeClr val="accent4">
                  <a:lumMod val="40000"/>
                  <a:lumOff val="60000"/>
                </a:schemeClr>
              </a:solidFill>
              <a:latin typeface="Amasis MT Pro Black" panose="02040A04050005020304" pitchFamily="18" charset="0"/>
            </a:endParaRPr>
          </a:p>
        </p:txBody>
      </p:sp>
      <p:pic>
        <p:nvPicPr>
          <p:cNvPr id="6" name="Picture 5">
            <a:extLst>
              <a:ext uri="{FF2B5EF4-FFF2-40B4-BE49-F238E27FC236}">
                <a16:creationId xmlns:a16="http://schemas.microsoft.com/office/drawing/2014/main" id="{A578ED6C-655F-FC25-F7E1-6E723400F530}"/>
              </a:ext>
            </a:extLst>
          </p:cNvPr>
          <p:cNvPicPr>
            <a:picLocks noChangeAspect="1"/>
          </p:cNvPicPr>
          <p:nvPr/>
        </p:nvPicPr>
        <p:blipFill>
          <a:blip r:embed="rId2"/>
          <a:stretch>
            <a:fillRect/>
          </a:stretch>
        </p:blipFill>
        <p:spPr>
          <a:xfrm>
            <a:off x="10734675" y="296077"/>
            <a:ext cx="952500" cy="485409"/>
          </a:xfrm>
          <a:prstGeom prst="rect">
            <a:avLst/>
          </a:prstGeom>
        </p:spPr>
      </p:pic>
      <p:pic>
        <p:nvPicPr>
          <p:cNvPr id="3" name="Picture 2">
            <a:extLst>
              <a:ext uri="{FF2B5EF4-FFF2-40B4-BE49-F238E27FC236}">
                <a16:creationId xmlns:a16="http://schemas.microsoft.com/office/drawing/2014/main" id="{8F1767F7-0E95-922C-C201-B8816D393242}"/>
              </a:ext>
            </a:extLst>
          </p:cNvPr>
          <p:cNvPicPr>
            <a:picLocks noChangeAspect="1"/>
          </p:cNvPicPr>
          <p:nvPr/>
        </p:nvPicPr>
        <p:blipFill rotWithShape="1">
          <a:blip r:embed="rId3"/>
          <a:srcRect r="49319"/>
          <a:stretch/>
        </p:blipFill>
        <p:spPr>
          <a:xfrm>
            <a:off x="5011270" y="0"/>
            <a:ext cx="7180729" cy="4643410"/>
          </a:xfrm>
          <a:prstGeom prst="rect">
            <a:avLst/>
          </a:prstGeom>
        </p:spPr>
      </p:pic>
      <p:pic>
        <p:nvPicPr>
          <p:cNvPr id="4098" name="Picture 2">
            <a:extLst>
              <a:ext uri="{FF2B5EF4-FFF2-40B4-BE49-F238E27FC236}">
                <a16:creationId xmlns:a16="http://schemas.microsoft.com/office/drawing/2014/main" id="{A5DA46B1-4BC6-70F4-B85C-D0EA9C31378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745911" y="468408"/>
            <a:ext cx="808501" cy="781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9560AB-7222-05B4-A21F-945552230C79}"/>
              </a:ext>
            </a:extLst>
          </p:cNvPr>
          <p:cNvPicPr>
            <a:picLocks noChangeAspect="1"/>
          </p:cNvPicPr>
          <p:nvPr/>
        </p:nvPicPr>
        <p:blipFill rotWithShape="1">
          <a:blip r:embed="rId5"/>
          <a:srcRect l="40234" t="21875"/>
          <a:stretch/>
        </p:blipFill>
        <p:spPr>
          <a:xfrm>
            <a:off x="5011269" y="3781425"/>
            <a:ext cx="7180732" cy="3076574"/>
          </a:xfrm>
          <a:prstGeom prst="rect">
            <a:avLst/>
          </a:prstGeom>
        </p:spPr>
      </p:pic>
      <p:pic>
        <p:nvPicPr>
          <p:cNvPr id="12" name="Picture 11">
            <a:extLst>
              <a:ext uri="{FF2B5EF4-FFF2-40B4-BE49-F238E27FC236}">
                <a16:creationId xmlns:a16="http://schemas.microsoft.com/office/drawing/2014/main" id="{8C38C656-B600-D0D4-69C4-BBB1DA4B8C9C}"/>
              </a:ext>
            </a:extLst>
          </p:cNvPr>
          <p:cNvPicPr>
            <a:picLocks noChangeAspect="1"/>
          </p:cNvPicPr>
          <p:nvPr/>
        </p:nvPicPr>
        <p:blipFill>
          <a:blip r:embed="rId2"/>
          <a:stretch>
            <a:fillRect/>
          </a:stretch>
        </p:blipFill>
        <p:spPr>
          <a:xfrm>
            <a:off x="10952959" y="458321"/>
            <a:ext cx="701050" cy="395501"/>
          </a:xfrm>
          <a:prstGeom prst="rect">
            <a:avLst/>
          </a:prstGeom>
        </p:spPr>
      </p:pic>
    </p:spTree>
    <p:extLst>
      <p:ext uri="{BB962C8B-B14F-4D97-AF65-F5344CB8AC3E}">
        <p14:creationId xmlns:p14="http://schemas.microsoft.com/office/powerpoint/2010/main" val="1472678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2521</Words>
  <Application>Microsoft Office PowerPoint</Application>
  <PresentationFormat>Widescreen</PresentationFormat>
  <Paragraphs>160</Paragraphs>
  <Slides>15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Amasis MT Pro Black</vt:lpstr>
      <vt:lpstr>Amasis MT Pro Medium</vt:lpstr>
      <vt:lpstr>Arial</vt:lpstr>
      <vt:lpstr>Arimo</vt:lpstr>
      <vt:lpstr>Calibri</vt:lpstr>
      <vt:lpstr>Calibri Light</vt:lpstr>
      <vt:lpstr>Helvetica</vt:lpstr>
      <vt:lpstr>Inter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Athira V</dc:creator>
  <cp:lastModifiedBy>Athira V</cp:lastModifiedBy>
  <cp:revision>13</cp:revision>
  <cp:lastPrinted>2023-10-31T05:32:52Z</cp:lastPrinted>
  <dcterms:created xsi:type="dcterms:W3CDTF">2023-10-29T05:46:52Z</dcterms:created>
  <dcterms:modified xsi:type="dcterms:W3CDTF">2023-11-03T08:00:39Z</dcterms:modified>
</cp:coreProperties>
</file>